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55"/>
  </p:notesMasterIdLst>
  <p:handoutMasterIdLst>
    <p:handoutMasterId r:id="rId56"/>
  </p:handoutMasterIdLst>
  <p:sldIdLst>
    <p:sldId id="256" r:id="rId2"/>
    <p:sldId id="329" r:id="rId3"/>
    <p:sldId id="326" r:id="rId4"/>
    <p:sldId id="327" r:id="rId5"/>
    <p:sldId id="328" r:id="rId6"/>
    <p:sldId id="257" r:id="rId7"/>
    <p:sldId id="270" r:id="rId8"/>
    <p:sldId id="273" r:id="rId9"/>
    <p:sldId id="274" r:id="rId10"/>
    <p:sldId id="275" r:id="rId11"/>
    <p:sldId id="276" r:id="rId12"/>
    <p:sldId id="277" r:id="rId13"/>
    <p:sldId id="299" r:id="rId14"/>
    <p:sldId id="278" r:id="rId15"/>
    <p:sldId id="271" r:id="rId16"/>
    <p:sldId id="261" r:id="rId17"/>
    <p:sldId id="262" r:id="rId18"/>
    <p:sldId id="263" r:id="rId19"/>
    <p:sldId id="264" r:id="rId20"/>
    <p:sldId id="265" r:id="rId21"/>
    <p:sldId id="300" r:id="rId22"/>
    <p:sldId id="272" r:id="rId23"/>
    <p:sldId id="268" r:id="rId24"/>
    <p:sldId id="330" r:id="rId25"/>
    <p:sldId id="280" r:id="rId26"/>
    <p:sldId id="258" r:id="rId27"/>
    <p:sldId id="259" r:id="rId28"/>
    <p:sldId id="296" r:id="rId29"/>
    <p:sldId id="260" r:id="rId30"/>
    <p:sldId id="298" r:id="rId31"/>
    <p:sldId id="302" r:id="rId32"/>
    <p:sldId id="303" r:id="rId33"/>
    <p:sldId id="304" r:id="rId34"/>
    <p:sldId id="306" r:id="rId35"/>
    <p:sldId id="307" r:id="rId36"/>
    <p:sldId id="308" r:id="rId37"/>
    <p:sldId id="309" r:id="rId38"/>
    <p:sldId id="310" r:id="rId39"/>
    <p:sldId id="311" r:id="rId40"/>
    <p:sldId id="312" r:id="rId41"/>
    <p:sldId id="313" r:id="rId42"/>
    <p:sldId id="324" r:id="rId43"/>
    <p:sldId id="314" r:id="rId44"/>
    <p:sldId id="315" r:id="rId45"/>
    <p:sldId id="316" r:id="rId46"/>
    <p:sldId id="317" r:id="rId47"/>
    <p:sldId id="318" r:id="rId48"/>
    <p:sldId id="319" r:id="rId49"/>
    <p:sldId id="320" r:id="rId50"/>
    <p:sldId id="321" r:id="rId51"/>
    <p:sldId id="322" r:id="rId52"/>
    <p:sldId id="323" r:id="rId53"/>
    <p:sldId id="325" r:id="rId54"/>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5067" autoAdjust="0"/>
  </p:normalViewPr>
  <p:slideViewPr>
    <p:cSldViewPr snapToGrid="0">
      <p:cViewPr varScale="1">
        <p:scale>
          <a:sx n="53" d="100"/>
          <a:sy n="53" d="100"/>
        </p:scale>
        <p:origin x="988" y="44"/>
      </p:cViewPr>
      <p:guideLst/>
    </p:cSldViewPr>
  </p:slideViewPr>
  <p:outlineViewPr>
    <p:cViewPr>
      <p:scale>
        <a:sx n="33" d="100"/>
        <a:sy n="33" d="100"/>
      </p:scale>
      <p:origin x="0" y="-295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6" d="100"/>
          <a:sy n="76" d="100"/>
        </p:scale>
        <p:origin x="403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8E8CE5-F39F-4A06-88BE-E4339E223B11}"/>
              </a:ext>
            </a:extLst>
          </p:cNvPr>
          <p:cNvSpPr>
            <a:spLocks noGrp="1"/>
          </p:cNvSpPr>
          <p:nvPr>
            <p:ph type="hdr" sz="quarter"/>
          </p:nvPr>
        </p:nvSpPr>
        <p:spPr>
          <a:xfrm>
            <a:off x="136187" y="272374"/>
            <a:ext cx="3549650" cy="513508"/>
          </a:xfrm>
          <a:prstGeom prst="rect">
            <a:avLst/>
          </a:prstGeom>
        </p:spPr>
        <p:txBody>
          <a:bodyPr vert="horz" lIns="94320" tIns="47160" rIns="94320" bIns="47160" rtlCol="0"/>
          <a:lstStyle>
            <a:lvl1pPr algn="l">
              <a:defRPr sz="1200"/>
            </a:lvl1pPr>
          </a:lstStyle>
          <a:p>
            <a:r>
              <a:rPr lang="en-GB" sz="2400" b="1"/>
              <a:t>NOTES</a:t>
            </a:r>
            <a:endParaRPr lang="en-GB" sz="2400" b="1" dirty="0"/>
          </a:p>
        </p:txBody>
      </p:sp>
      <p:sp>
        <p:nvSpPr>
          <p:cNvPr id="4" name="Footer Placeholder 3">
            <a:extLst>
              <a:ext uri="{FF2B5EF4-FFF2-40B4-BE49-F238E27FC236}">
                <a16:creationId xmlns:a16="http://schemas.microsoft.com/office/drawing/2014/main" id="{CA907ADB-4C0C-4191-B374-1BEC0EF6DC3E}"/>
              </a:ext>
            </a:extLst>
          </p:cNvPr>
          <p:cNvSpPr>
            <a:spLocks noGrp="1"/>
          </p:cNvSpPr>
          <p:nvPr>
            <p:ph type="ftr" sz="quarter" idx="2"/>
          </p:nvPr>
        </p:nvSpPr>
        <p:spPr>
          <a:xfrm>
            <a:off x="0" y="9721107"/>
            <a:ext cx="3685837" cy="513507"/>
          </a:xfrm>
          <a:prstGeom prst="rect">
            <a:avLst/>
          </a:prstGeom>
        </p:spPr>
        <p:txBody>
          <a:bodyPr vert="horz" lIns="94320" tIns="47160" rIns="94320" bIns="47160" rtlCol="0" anchor="b"/>
          <a:lstStyle>
            <a:lvl1pPr algn="l">
              <a:defRPr sz="1200"/>
            </a:lvl1pPr>
          </a:lstStyle>
          <a:p>
            <a:r>
              <a:rPr lang="en-GB" sz="2000" b="1" dirty="0"/>
              <a:t>BBKA beginners course Session 1</a:t>
            </a:r>
          </a:p>
        </p:txBody>
      </p:sp>
      <p:sp>
        <p:nvSpPr>
          <p:cNvPr id="5" name="Slide Number Placeholder 4">
            <a:extLst>
              <a:ext uri="{FF2B5EF4-FFF2-40B4-BE49-F238E27FC236}">
                <a16:creationId xmlns:a16="http://schemas.microsoft.com/office/drawing/2014/main" id="{43E622DD-6610-4A45-B89C-573AF293A3AB}"/>
              </a:ext>
            </a:extLst>
          </p:cNvPr>
          <p:cNvSpPr>
            <a:spLocks noGrp="1"/>
          </p:cNvSpPr>
          <p:nvPr>
            <p:ph type="sldNum" sz="quarter" idx="3"/>
          </p:nvPr>
        </p:nvSpPr>
        <p:spPr>
          <a:xfrm>
            <a:off x="4021294" y="9721107"/>
            <a:ext cx="3076363" cy="513507"/>
          </a:xfrm>
          <a:prstGeom prst="rect">
            <a:avLst/>
          </a:prstGeom>
        </p:spPr>
        <p:txBody>
          <a:bodyPr vert="horz" lIns="94320" tIns="47160" rIns="94320" bIns="47160" rtlCol="0" anchor="b"/>
          <a:lstStyle>
            <a:lvl1pPr algn="r">
              <a:defRPr sz="1200"/>
            </a:lvl1pPr>
          </a:lstStyle>
          <a:p>
            <a:fld id="{F6C58A2C-4055-467A-B71E-98662BC8B978}" type="slidenum">
              <a:rPr lang="en-GB" smtClean="0"/>
              <a:t>‹#›</a:t>
            </a:fld>
            <a:endParaRPr lang="en-GB"/>
          </a:p>
        </p:txBody>
      </p:sp>
    </p:spTree>
    <p:extLst>
      <p:ext uri="{BB962C8B-B14F-4D97-AF65-F5344CB8AC3E}">
        <p14:creationId xmlns:p14="http://schemas.microsoft.com/office/powerpoint/2010/main" val="330739313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68494" cy="513508"/>
          </a:xfrm>
          <a:prstGeom prst="rect">
            <a:avLst/>
          </a:prstGeom>
        </p:spPr>
        <p:txBody>
          <a:bodyPr vert="horz" lIns="94320" tIns="47160" rIns="94320" bIns="47160" rtlCol="0"/>
          <a:lstStyle>
            <a:lvl1pPr algn="l">
              <a:defRPr sz="2400" b="1"/>
            </a:lvl1pPr>
          </a:lstStyle>
          <a:p>
            <a:r>
              <a:rPr lang="en-GB"/>
              <a:t>NOTES</a:t>
            </a:r>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320" tIns="47160" rIns="94320" bIns="47160" rtlCol="0" anchor="ctr"/>
          <a:lstStyle/>
          <a:p>
            <a:endParaRPr lang="en-GB"/>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4320" tIns="47160" rIns="94320" bIns="471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4320" tIns="47160" rIns="94320" bIns="47160" rtlCol="0" anchor="b"/>
          <a:lstStyle>
            <a:lvl1pPr algn="l">
              <a:defRPr sz="1200"/>
            </a:lvl1pPr>
          </a:lstStyle>
          <a:p>
            <a:r>
              <a:rPr lang="en-GB" dirty="0"/>
              <a:t>BBKA beginners course Session 1</a:t>
            </a:r>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4320" tIns="47160" rIns="94320" bIns="47160" rtlCol="0" anchor="b"/>
          <a:lstStyle>
            <a:lvl1pPr algn="r">
              <a:defRPr sz="1200"/>
            </a:lvl1pPr>
          </a:lstStyle>
          <a:p>
            <a:fld id="{9325A8CF-45B7-46AD-9E43-05F828CECF34}" type="slidenum">
              <a:rPr lang="en-GB" smtClean="0"/>
              <a:t>‹#›</a:t>
            </a:fld>
            <a:endParaRPr lang="en-GB"/>
          </a:p>
        </p:txBody>
      </p:sp>
    </p:spTree>
    <p:extLst>
      <p:ext uri="{BB962C8B-B14F-4D97-AF65-F5344CB8AC3E}">
        <p14:creationId xmlns:p14="http://schemas.microsoft.com/office/powerpoint/2010/main" val="163466029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B35E01C-DEF2-46E3-89A5-B4D1B69F53EF}" type="slidenum">
              <a:rPr lang="en-GB" smtClean="0"/>
              <a:pPr>
                <a:defRPr/>
              </a:pPr>
              <a:t>1</a:t>
            </a:fld>
            <a:endParaRPr lang="en-GB"/>
          </a:p>
        </p:txBody>
      </p:sp>
      <p:sp>
        <p:nvSpPr>
          <p:cNvPr id="2" name="Header Placeholder 1">
            <a:extLst>
              <a:ext uri="{FF2B5EF4-FFF2-40B4-BE49-F238E27FC236}">
                <a16:creationId xmlns:a16="http://schemas.microsoft.com/office/drawing/2014/main" id="{738DBD43-7FC8-4EE7-BE73-A590209825D9}"/>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99350E0F-8C00-449B-9907-731C43AF839C}"/>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27576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196850" y="822325"/>
            <a:ext cx="7292975" cy="4102100"/>
          </a:xfrm>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700" dirty="0"/>
              <a:t>Bumble bee - Haphazard</a:t>
            </a:r>
          </a:p>
          <a:p>
            <a:pPr>
              <a:spcBef>
                <a:spcPct val="0"/>
              </a:spcBef>
            </a:pPr>
            <a:r>
              <a:rPr lang="en-US" sz="1700" dirty="0"/>
              <a:t>Solitary bees – this manmade but in nature find similar places. </a:t>
            </a:r>
          </a:p>
          <a:p>
            <a:pPr>
              <a:spcBef>
                <a:spcPct val="0"/>
              </a:spcBef>
            </a:pPr>
            <a:r>
              <a:rPr lang="en-US" sz="1700" dirty="0"/>
              <a:t>Solitary bees – ground nesting</a:t>
            </a:r>
          </a:p>
          <a:p>
            <a:pPr>
              <a:spcBef>
                <a:spcPct val="0"/>
              </a:spcBef>
            </a:pPr>
            <a:r>
              <a:rPr lang="en-US" sz="1700" dirty="0"/>
              <a:t>Honey bee nest – </a:t>
            </a:r>
            <a:r>
              <a:rPr lang="en-US" sz="1700" dirty="0" err="1"/>
              <a:t>Apis</a:t>
            </a:r>
            <a:r>
              <a:rPr lang="en-US" sz="1700" dirty="0"/>
              <a:t> </a:t>
            </a:r>
            <a:r>
              <a:rPr lang="en-US" sz="1700" dirty="0" err="1"/>
              <a:t>cerana</a:t>
            </a:r>
            <a:r>
              <a:rPr lang="en-US" sz="1700" dirty="0"/>
              <a:t> – Asian honey bee, regular, well-</a:t>
            </a:r>
            <a:r>
              <a:rPr lang="en-US" sz="1700" dirty="0" err="1"/>
              <a:t>organised</a:t>
            </a:r>
            <a:endParaRPr lang="en-US" sz="1700" dirty="0"/>
          </a:p>
          <a:p>
            <a:pPr>
              <a:spcBef>
                <a:spcPct val="0"/>
              </a:spcBef>
            </a:pPr>
            <a:r>
              <a:rPr lang="en-US" sz="1700" dirty="0"/>
              <a:t>Samples of wasp nest and honey comb to examine in break.</a:t>
            </a:r>
          </a:p>
          <a:p>
            <a:pPr>
              <a:spcBef>
                <a:spcPct val="0"/>
              </a:spcBef>
            </a:pPr>
            <a:endParaRPr lang="en-US" sz="1700" dirty="0"/>
          </a:p>
        </p:txBody>
      </p:sp>
      <p:sp>
        <p:nvSpPr>
          <p:cNvPr id="128004" name="Slide Number Placeholder 3"/>
          <p:cNvSpPr txBox="1">
            <a:spLocks noGrp="1"/>
          </p:cNvSpPr>
          <p:nvPr/>
        </p:nvSpPr>
        <p:spPr bwMode="auto">
          <a:xfrm>
            <a:off x="3906259" y="10390975"/>
            <a:ext cx="2989265" cy="547267"/>
          </a:xfrm>
          <a:prstGeom prst="rect">
            <a:avLst/>
          </a:prstGeom>
          <a:noFill/>
          <a:ln w="9525">
            <a:noFill/>
            <a:miter lim="800000"/>
            <a:headEnd/>
            <a:tailEnd/>
          </a:ln>
        </p:spPr>
        <p:txBody>
          <a:bodyPr lIns="94320" tIns="47160" rIns="94320" bIns="47160" anchor="b"/>
          <a:lstStyle/>
          <a:p>
            <a:pPr algn="r" eaLnBrk="1" hangingPunct="1"/>
            <a:fld id="{5368891B-A2F9-4E16-AB41-FF9D22BCCC0E}" type="slidenum">
              <a:rPr lang="en-GB" sz="1200">
                <a:latin typeface="Calibri" pitchFamily="34" charset="0"/>
              </a:rPr>
              <a:pPr algn="r" eaLnBrk="1" hangingPunct="1"/>
              <a:t>11</a:t>
            </a:fld>
            <a:endParaRPr lang="en-GB" sz="1200">
              <a:latin typeface="Calibri" pitchFamily="34" charset="0"/>
            </a:endParaRPr>
          </a:p>
        </p:txBody>
      </p:sp>
      <p:sp>
        <p:nvSpPr>
          <p:cNvPr id="2" name="Header Placeholder 1">
            <a:extLst>
              <a:ext uri="{FF2B5EF4-FFF2-40B4-BE49-F238E27FC236}">
                <a16:creationId xmlns:a16="http://schemas.microsoft.com/office/drawing/2014/main" id="{4545291D-F145-413C-BAF9-46432D161541}"/>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FD6DBB3A-FC8D-4818-99ED-09DA3CFB5085}"/>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117600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Talk thru this as the slide unfolds, many people do not know this and it is helpful to show the major differences between honey bees and other social insects</a:t>
            </a:r>
          </a:p>
        </p:txBody>
      </p:sp>
      <p:sp>
        <p:nvSpPr>
          <p:cNvPr id="4" name="Header Placeholder 3"/>
          <p:cNvSpPr>
            <a:spLocks noGrp="1"/>
          </p:cNvSpPr>
          <p:nvPr>
            <p:ph type="hdr" sz="quarter" idx="10"/>
          </p:nvPr>
        </p:nvSpPr>
        <p:spPr/>
        <p:txBody>
          <a:bodyPr/>
          <a:lstStyle/>
          <a:p>
            <a:r>
              <a:rPr lang="en-GB"/>
              <a:t>NOTES</a:t>
            </a:r>
          </a:p>
        </p:txBody>
      </p:sp>
      <p:sp>
        <p:nvSpPr>
          <p:cNvPr id="5" name="Date Placeholder 4"/>
          <p:cNvSpPr>
            <a:spLocks noGrp="1"/>
          </p:cNvSpPr>
          <p:nvPr>
            <p:ph type="dt" idx="11"/>
          </p:nvPr>
        </p:nvSpPr>
        <p:spPr>
          <a:xfrm>
            <a:off x="4021294" y="0"/>
            <a:ext cx="3076363" cy="513508"/>
          </a:xfrm>
          <a:prstGeom prst="rect">
            <a:avLst/>
          </a:prstGeom>
        </p:spPr>
        <p:txBody>
          <a:bodyPr/>
          <a:lstStyle/>
          <a:p>
            <a:r>
              <a:rPr lang="en-US"/>
              <a:t>19/03/16</a:t>
            </a:r>
            <a:endParaRPr lang="en-GB"/>
          </a:p>
        </p:txBody>
      </p:sp>
      <p:sp>
        <p:nvSpPr>
          <p:cNvPr id="6" name="Footer Placeholder 5"/>
          <p:cNvSpPr>
            <a:spLocks noGrp="1"/>
          </p:cNvSpPr>
          <p:nvPr>
            <p:ph type="ftr" sz="quarter" idx="12"/>
          </p:nvPr>
        </p:nvSpPr>
        <p:spPr/>
        <p:txBody>
          <a:bodyPr/>
          <a:lstStyle/>
          <a:p>
            <a:r>
              <a:rPr lang="en-GB"/>
              <a:t>DBKA beginners course Session 1</a:t>
            </a:r>
          </a:p>
        </p:txBody>
      </p:sp>
      <p:sp>
        <p:nvSpPr>
          <p:cNvPr id="7" name="Slide Number Placeholder 6"/>
          <p:cNvSpPr>
            <a:spLocks noGrp="1"/>
          </p:cNvSpPr>
          <p:nvPr>
            <p:ph type="sldNum" sz="quarter" idx="13"/>
          </p:nvPr>
        </p:nvSpPr>
        <p:spPr/>
        <p:txBody>
          <a:bodyPr/>
          <a:lstStyle/>
          <a:p>
            <a:fld id="{B1A4F232-5097-49F5-B2B6-AEE4E4471998}" type="slidenum">
              <a:rPr lang="en-GB" smtClean="0"/>
              <a:t>12</a:t>
            </a:fld>
            <a:endParaRPr lang="en-GB"/>
          </a:p>
        </p:txBody>
      </p:sp>
    </p:spTree>
    <p:extLst>
      <p:ext uri="{BB962C8B-B14F-4D97-AF65-F5344CB8AC3E}">
        <p14:creationId xmlns:p14="http://schemas.microsoft.com/office/powerpoint/2010/main" val="26126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to point out that the reason that we can get honey from bees is that they store enough to over winter as a colony. Reproduction is the reproduction as a colony/super organism.</a:t>
            </a:r>
          </a:p>
          <a:p>
            <a:endParaRPr lang="en-GB" dirty="0"/>
          </a:p>
        </p:txBody>
      </p:sp>
      <p:sp>
        <p:nvSpPr>
          <p:cNvPr id="4" name="Header Placeholder 3"/>
          <p:cNvSpPr>
            <a:spLocks noGrp="1"/>
          </p:cNvSpPr>
          <p:nvPr>
            <p:ph type="hdr" sz="quarter"/>
          </p:nvPr>
        </p:nvSpPr>
        <p:spPr/>
        <p:txBody>
          <a:bodyPr/>
          <a:lstStyle/>
          <a:p>
            <a:r>
              <a:rPr lang="en-GB"/>
              <a:t>NOTES</a:t>
            </a:r>
            <a:endParaRPr lang="en-GB" dirty="0"/>
          </a:p>
        </p:txBody>
      </p:sp>
      <p:sp>
        <p:nvSpPr>
          <p:cNvPr id="5" name="Slide Number Placeholder 4"/>
          <p:cNvSpPr>
            <a:spLocks noGrp="1"/>
          </p:cNvSpPr>
          <p:nvPr>
            <p:ph type="sldNum" sz="quarter" idx="5"/>
          </p:nvPr>
        </p:nvSpPr>
        <p:spPr/>
        <p:txBody>
          <a:bodyPr/>
          <a:lstStyle/>
          <a:p>
            <a:fld id="{9325A8CF-45B7-46AD-9E43-05F828CECF34}" type="slidenum">
              <a:rPr lang="en-GB" smtClean="0"/>
              <a:t>13</a:t>
            </a:fld>
            <a:endParaRPr lang="en-GB"/>
          </a:p>
        </p:txBody>
      </p:sp>
      <p:sp>
        <p:nvSpPr>
          <p:cNvPr id="6" name="Footer Placeholder 5">
            <a:extLst>
              <a:ext uri="{FF2B5EF4-FFF2-40B4-BE49-F238E27FC236}">
                <a16:creationId xmlns:a16="http://schemas.microsoft.com/office/drawing/2014/main" id="{0C97A3AA-A5DD-4A01-9A30-A526D164BD4E}"/>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53489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sz="1700" dirty="0"/>
              <a:t>Forebears of modern Bees (</a:t>
            </a:r>
            <a:r>
              <a:rPr lang="en-US" sz="1700" i="1" dirty="0" err="1"/>
              <a:t>Apis</a:t>
            </a:r>
            <a:r>
              <a:rPr lang="en-US" sz="1700" i="1" dirty="0"/>
              <a:t> mellifera</a:t>
            </a:r>
            <a:r>
              <a:rPr lang="en-US" sz="1700" dirty="0"/>
              <a:t>) originated Africa </a:t>
            </a:r>
          </a:p>
          <a:p>
            <a:r>
              <a:rPr lang="en-US" sz="1700" dirty="0"/>
              <a:t>Moved through Africa to Europe. </a:t>
            </a:r>
          </a:p>
          <a:p>
            <a:r>
              <a:rPr lang="en-US" sz="1700" dirty="0"/>
              <a:t>There are many subspecies with different characteristics. Most notable these days are; the British black bee (</a:t>
            </a:r>
            <a:r>
              <a:rPr lang="en-US" sz="1700" i="1" dirty="0" err="1"/>
              <a:t>Apis</a:t>
            </a:r>
            <a:r>
              <a:rPr lang="en-US" sz="1700" i="1" dirty="0"/>
              <a:t> mellifera mellifera</a:t>
            </a:r>
            <a:r>
              <a:rPr lang="en-US" sz="1700" dirty="0"/>
              <a:t>); the Italian bee (</a:t>
            </a:r>
            <a:r>
              <a:rPr lang="en-US" sz="1700" i="1" dirty="0" err="1"/>
              <a:t>Apis</a:t>
            </a:r>
            <a:r>
              <a:rPr lang="en-US" sz="1700" i="1" dirty="0"/>
              <a:t> mellifera </a:t>
            </a:r>
            <a:r>
              <a:rPr lang="en-US" sz="1700" i="1" dirty="0" err="1"/>
              <a:t>ligustica</a:t>
            </a:r>
            <a:r>
              <a:rPr lang="en-US" sz="1700" dirty="0"/>
              <a:t>) and the Grey bee (</a:t>
            </a:r>
            <a:r>
              <a:rPr lang="en-US" sz="1700" i="1" dirty="0" err="1"/>
              <a:t>Apis</a:t>
            </a:r>
            <a:r>
              <a:rPr lang="en-US" sz="1700" i="1" dirty="0"/>
              <a:t> mellifera </a:t>
            </a:r>
            <a:r>
              <a:rPr lang="en-US" sz="1700" i="1" dirty="0" err="1"/>
              <a:t>carnica</a:t>
            </a:r>
            <a:r>
              <a:rPr lang="en-US" sz="17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there were no honey bees in America until humans brought them from Europe</a:t>
            </a:r>
            <a:endParaRPr lang="en-GB" sz="1700" dirty="0"/>
          </a:p>
          <a:p>
            <a:endParaRPr lang="en-GB" sz="1700" dirty="0"/>
          </a:p>
          <a:p>
            <a:r>
              <a:rPr lang="en-US" sz="1700" dirty="0"/>
              <a:t> </a:t>
            </a:r>
            <a:endParaRPr lang="en-GB" sz="1700" dirty="0"/>
          </a:p>
          <a:p>
            <a:r>
              <a:rPr lang="en-US" sz="1700" dirty="0"/>
              <a:t>Some honey bees moved across to India whilst India and Africa were adjacent (Continental drift). These have developed into specific species that cannot interbreed with the European/African bees. </a:t>
            </a:r>
            <a:endParaRPr lang="en-GB" sz="1700" dirty="0"/>
          </a:p>
          <a:p>
            <a:r>
              <a:rPr lang="en-US" sz="1700" dirty="0"/>
              <a:t> </a:t>
            </a:r>
            <a:endParaRPr lang="en-GB" sz="1700" dirty="0"/>
          </a:p>
          <a:p>
            <a:endParaRPr lang="en-GB" dirty="0"/>
          </a:p>
        </p:txBody>
      </p:sp>
      <p:sp>
        <p:nvSpPr>
          <p:cNvPr id="40964" name="Slide Number Placeholder 3"/>
          <p:cNvSpPr>
            <a:spLocks noGrp="1"/>
          </p:cNvSpPr>
          <p:nvPr>
            <p:ph type="sldNum" sz="quarter" idx="5"/>
          </p:nvPr>
        </p:nvSpPr>
        <p:spPr>
          <a:noFill/>
        </p:spPr>
        <p:txBody>
          <a:bodyPr/>
          <a:lstStyle/>
          <a:p>
            <a:fld id="{0ECB83D1-D4B9-4042-90C1-9DCF7D6B19BC}" type="slidenum">
              <a:rPr lang="en-US"/>
              <a:pPr/>
              <a:t>14</a:t>
            </a:fld>
            <a:endParaRPr lang="en-US"/>
          </a:p>
        </p:txBody>
      </p:sp>
      <p:sp>
        <p:nvSpPr>
          <p:cNvPr id="2" name="Header Placeholder 1">
            <a:extLst>
              <a:ext uri="{FF2B5EF4-FFF2-40B4-BE49-F238E27FC236}">
                <a16:creationId xmlns:a16="http://schemas.microsoft.com/office/drawing/2014/main" id="{5DAD1F65-1AF5-4C75-A2E6-7D79D45BD34A}"/>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B5CB0E6D-0B30-4B15-A62C-6BB81A11324B}"/>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270936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honey bee model available use them</a:t>
            </a:r>
          </a:p>
        </p:txBody>
      </p:sp>
      <p:sp>
        <p:nvSpPr>
          <p:cNvPr id="4" name="Slide Number Placeholder 3"/>
          <p:cNvSpPr>
            <a:spLocks noGrp="1"/>
          </p:cNvSpPr>
          <p:nvPr>
            <p:ph type="sldNum" sz="quarter" idx="10"/>
          </p:nvPr>
        </p:nvSpPr>
        <p:spPr/>
        <p:txBody>
          <a:bodyPr/>
          <a:lstStyle/>
          <a:p>
            <a:fld id="{9325A8CF-45B7-46AD-9E43-05F828CECF34}" type="slidenum">
              <a:rPr lang="en-GB" smtClean="0"/>
              <a:t>15</a:t>
            </a:fld>
            <a:endParaRPr lang="en-GB"/>
          </a:p>
        </p:txBody>
      </p:sp>
      <p:sp>
        <p:nvSpPr>
          <p:cNvPr id="5" name="Header Placeholder 4">
            <a:extLst>
              <a:ext uri="{FF2B5EF4-FFF2-40B4-BE49-F238E27FC236}">
                <a16:creationId xmlns:a16="http://schemas.microsoft.com/office/drawing/2014/main" id="{6D3B631C-7029-4DFC-9C4C-2E4C22A3994B}"/>
              </a:ext>
            </a:extLst>
          </p:cNvPr>
          <p:cNvSpPr>
            <a:spLocks noGrp="1"/>
          </p:cNvSpPr>
          <p:nvPr>
            <p:ph type="hdr" sz="quarter"/>
          </p:nvPr>
        </p:nvSpPr>
        <p:spPr/>
        <p:txBody>
          <a:bodyPr/>
          <a:lstStyle/>
          <a:p>
            <a:r>
              <a:rPr lang="en-GB"/>
              <a:t>NOTES</a:t>
            </a:r>
            <a:endParaRPr lang="en-GB" dirty="0"/>
          </a:p>
        </p:txBody>
      </p:sp>
      <p:sp>
        <p:nvSpPr>
          <p:cNvPr id="6" name="Footer Placeholder 5">
            <a:extLst>
              <a:ext uri="{FF2B5EF4-FFF2-40B4-BE49-F238E27FC236}">
                <a16:creationId xmlns:a16="http://schemas.microsoft.com/office/drawing/2014/main" id="{D2A1977C-1D6C-4725-BA4D-3F09BE68D05B}"/>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409328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Use dances to communicate where to find food, water &amp; a new home when swarming.</a:t>
            </a:r>
          </a:p>
          <a:p>
            <a:pPr>
              <a:spcBef>
                <a:spcPct val="0"/>
              </a:spcBef>
            </a:pPr>
            <a:r>
              <a:rPr lang="en-US" dirty="0"/>
              <a:t>Dark in hive – communication by touch, vibration &amp; smell.</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C4ABCC-E531-4AF2-8F31-63FA2433765C}" type="slidenum">
              <a:rPr lang="en-US"/>
              <a:pPr/>
              <a:t>16</a:t>
            </a:fld>
            <a:endParaRPr lang="en-US"/>
          </a:p>
        </p:txBody>
      </p:sp>
      <p:sp>
        <p:nvSpPr>
          <p:cNvPr id="2" name="Header Placeholder 1">
            <a:extLst>
              <a:ext uri="{FF2B5EF4-FFF2-40B4-BE49-F238E27FC236}">
                <a16:creationId xmlns:a16="http://schemas.microsoft.com/office/drawing/2014/main" id="{9AAA0854-3C5B-495A-A9C4-91A8E9481451}"/>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6C1DBA08-6B6F-4269-A160-B4F5E345B695}"/>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20783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FEE36CC-0F5B-4C52-8227-6FC2E4AEF1C3}" type="slidenum">
              <a:rPr lang="en-US"/>
              <a:pPr/>
              <a:t>17</a:t>
            </a:fld>
            <a:endParaRPr lang="en-US"/>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Without pollinating insects food would be bland, lose all </a:t>
            </a:r>
            <a:r>
              <a:rPr lang="en-US" dirty="0" err="1"/>
              <a:t>coloured</a:t>
            </a:r>
            <a:r>
              <a:rPr lang="en-US" dirty="0"/>
              <a:t> fruit and veg.</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environment that your honey bees are in is also shared by other pollinators if your bees are doing poorly then others are probably struggling as well</a:t>
            </a:r>
          </a:p>
          <a:p>
            <a:pPr>
              <a:spcBef>
                <a:spcPct val="0"/>
              </a:spcBef>
            </a:pPr>
            <a:endParaRPr lang="en-US" dirty="0"/>
          </a:p>
        </p:txBody>
      </p:sp>
      <p:sp>
        <p:nvSpPr>
          <p:cNvPr id="2" name="Header Placeholder 1">
            <a:extLst>
              <a:ext uri="{FF2B5EF4-FFF2-40B4-BE49-F238E27FC236}">
                <a16:creationId xmlns:a16="http://schemas.microsoft.com/office/drawing/2014/main" id="{2C87BC0F-EFAD-4712-A7D2-8A6EE2B72208}"/>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ED17AEFA-5A3D-4846-A81D-0F5F20D0CB8D}"/>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146347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a:t>Oil seed rape is a wind pollinated species but yields better and more evenly when insect pollinated</a:t>
            </a: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340B6B-A705-4DE4-88D7-FE15E0B91F62}" type="slidenum">
              <a:rPr lang="en-GB"/>
              <a:pPr/>
              <a:t>18</a:t>
            </a:fld>
            <a:endParaRPr lang="en-GB"/>
          </a:p>
        </p:txBody>
      </p:sp>
      <p:sp>
        <p:nvSpPr>
          <p:cNvPr id="2" name="Header Placeholder 1">
            <a:extLst>
              <a:ext uri="{FF2B5EF4-FFF2-40B4-BE49-F238E27FC236}">
                <a16:creationId xmlns:a16="http://schemas.microsoft.com/office/drawing/2014/main" id="{D4F322AB-CC8C-4A09-B99D-48CF0DBF48BE}"/>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F5858AA5-174A-46F4-B657-1A4FB149B642}"/>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10467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a:t>These figures are from the last couple of years.</a:t>
            </a:r>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1AEB37-A0A9-4312-B096-B44C870DC341}" type="slidenum">
              <a:rPr lang="en-GB"/>
              <a:pPr/>
              <a:t>19</a:t>
            </a:fld>
            <a:endParaRPr lang="en-GB"/>
          </a:p>
        </p:txBody>
      </p:sp>
      <p:sp>
        <p:nvSpPr>
          <p:cNvPr id="2" name="Header Placeholder 1">
            <a:extLst>
              <a:ext uri="{FF2B5EF4-FFF2-40B4-BE49-F238E27FC236}">
                <a16:creationId xmlns:a16="http://schemas.microsoft.com/office/drawing/2014/main" id="{AA98176D-EE43-44AA-8501-6EB9B887D846}"/>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615BAF22-6896-4C2E-A702-805BF6AB6FC1}"/>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1071775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009CE3-93F9-46C6-BC03-3C5AE88D6F17}" type="slidenum">
              <a:rPr lang="en-GB"/>
              <a:pPr/>
              <a:t>20</a:t>
            </a:fld>
            <a:endParaRPr lang="en-GB"/>
          </a:p>
        </p:txBody>
      </p:sp>
      <p:sp>
        <p:nvSpPr>
          <p:cNvPr id="2" name="Header Placeholder 1">
            <a:extLst>
              <a:ext uri="{FF2B5EF4-FFF2-40B4-BE49-F238E27FC236}">
                <a16:creationId xmlns:a16="http://schemas.microsoft.com/office/drawing/2014/main" id="{688365B3-3F27-4ABC-8824-9A30C4DFFDFD}"/>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6804597E-19DC-4D02-AC88-06DD8B9C7FB9}"/>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1094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BC03FE-1CB3-4A87-B0C4-A354AD5D31E6}" type="slidenum">
              <a:rPr lang="en-GB"/>
              <a:pPr/>
              <a:t>3</a:t>
            </a:fld>
            <a:endParaRPr lang="en-GB"/>
          </a:p>
        </p:txBody>
      </p:sp>
      <p:sp>
        <p:nvSpPr>
          <p:cNvPr id="2" name="Footer Placeholder 1">
            <a:extLst>
              <a:ext uri="{FF2B5EF4-FFF2-40B4-BE49-F238E27FC236}">
                <a16:creationId xmlns:a16="http://schemas.microsoft.com/office/drawing/2014/main" id="{C68EF719-BAE9-4D1A-9197-4F0A5477C5DB}"/>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530723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slide is to forestall the barrage of questions about what to buy and from where.  If your association has a shop, or you buy for your members as a bulk order etc</a:t>
            </a:r>
          </a:p>
          <a:p>
            <a:r>
              <a:rPr lang="en-GB" sz="1600" dirty="0"/>
              <a:t>A standard listing of the major supplies and any local ones is always useful.</a:t>
            </a:r>
          </a:p>
          <a:p>
            <a:endParaRPr lang="en-GB" dirty="0"/>
          </a:p>
        </p:txBody>
      </p:sp>
      <p:sp>
        <p:nvSpPr>
          <p:cNvPr id="4" name="Header Placeholder 3"/>
          <p:cNvSpPr>
            <a:spLocks noGrp="1"/>
          </p:cNvSpPr>
          <p:nvPr>
            <p:ph type="hdr" sz="quarter"/>
          </p:nvPr>
        </p:nvSpPr>
        <p:spPr/>
        <p:txBody>
          <a:bodyPr/>
          <a:lstStyle/>
          <a:p>
            <a:r>
              <a:rPr lang="en-GB"/>
              <a:t>NOTES</a:t>
            </a:r>
            <a:endParaRPr lang="en-GB" dirty="0"/>
          </a:p>
        </p:txBody>
      </p:sp>
      <p:sp>
        <p:nvSpPr>
          <p:cNvPr id="5" name="Slide Number Placeholder 4"/>
          <p:cNvSpPr>
            <a:spLocks noGrp="1"/>
          </p:cNvSpPr>
          <p:nvPr>
            <p:ph type="sldNum" sz="quarter" idx="5"/>
          </p:nvPr>
        </p:nvSpPr>
        <p:spPr/>
        <p:txBody>
          <a:bodyPr/>
          <a:lstStyle/>
          <a:p>
            <a:fld id="{9325A8CF-45B7-46AD-9E43-05F828CECF34}" type="slidenum">
              <a:rPr lang="en-GB" smtClean="0"/>
              <a:t>21</a:t>
            </a:fld>
            <a:endParaRPr lang="en-GB"/>
          </a:p>
        </p:txBody>
      </p:sp>
      <p:sp>
        <p:nvSpPr>
          <p:cNvPr id="6" name="Footer Placeholder 5">
            <a:extLst>
              <a:ext uri="{FF2B5EF4-FFF2-40B4-BE49-F238E27FC236}">
                <a16:creationId xmlns:a16="http://schemas.microsoft.com/office/drawing/2014/main" id="{1464528F-EF60-4F44-B278-FCBC2D293C5C}"/>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2386428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Provision of a range of Suits / Jackets is useful for people to have a look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Does your association have suits that are available on loan?</a:t>
            </a:r>
          </a:p>
          <a:p>
            <a:endParaRPr lang="en-GB" dirty="0"/>
          </a:p>
        </p:txBody>
      </p:sp>
      <p:sp>
        <p:nvSpPr>
          <p:cNvPr id="4" name="Header Placeholder 3"/>
          <p:cNvSpPr>
            <a:spLocks noGrp="1"/>
          </p:cNvSpPr>
          <p:nvPr>
            <p:ph type="hdr" sz="quarter"/>
          </p:nvPr>
        </p:nvSpPr>
        <p:spPr/>
        <p:txBody>
          <a:bodyPr/>
          <a:lstStyle/>
          <a:p>
            <a:r>
              <a:rPr lang="en-GB"/>
              <a:t>NOTES</a:t>
            </a:r>
            <a:endParaRPr lang="en-GB" dirty="0"/>
          </a:p>
        </p:txBody>
      </p:sp>
      <p:sp>
        <p:nvSpPr>
          <p:cNvPr id="5" name="Slide Number Placeholder 4"/>
          <p:cNvSpPr>
            <a:spLocks noGrp="1"/>
          </p:cNvSpPr>
          <p:nvPr>
            <p:ph type="sldNum" sz="quarter" idx="5"/>
          </p:nvPr>
        </p:nvSpPr>
        <p:spPr/>
        <p:txBody>
          <a:bodyPr/>
          <a:lstStyle/>
          <a:p>
            <a:fld id="{9325A8CF-45B7-46AD-9E43-05F828CECF34}" type="slidenum">
              <a:rPr lang="en-GB" smtClean="0"/>
              <a:t>22</a:t>
            </a:fld>
            <a:endParaRPr lang="en-GB"/>
          </a:p>
        </p:txBody>
      </p:sp>
      <p:sp>
        <p:nvSpPr>
          <p:cNvPr id="6" name="Footer Placeholder 5">
            <a:extLst>
              <a:ext uri="{FF2B5EF4-FFF2-40B4-BE49-F238E27FC236}">
                <a16:creationId xmlns:a16="http://schemas.microsoft.com/office/drawing/2014/main" id="{9603D8AE-E513-4AA0-BB47-E77E7ABA3214}"/>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51349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Emphasise</a:t>
            </a:r>
            <a:r>
              <a:rPr lang="en-US" dirty="0"/>
              <a:t> that not all of this is needed to start beekeeping.  Association apiary or mentor will have equipment available for you to try before you buy.</a:t>
            </a: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84EAEE-6B5A-4B82-B3D5-07673E434344}" type="slidenum">
              <a:rPr lang="en-US"/>
              <a:pPr/>
              <a:t>23</a:t>
            </a:fld>
            <a:endParaRPr lang="en-US"/>
          </a:p>
        </p:txBody>
      </p:sp>
      <p:sp>
        <p:nvSpPr>
          <p:cNvPr id="2" name="Header Placeholder 1">
            <a:extLst>
              <a:ext uri="{FF2B5EF4-FFF2-40B4-BE49-F238E27FC236}">
                <a16:creationId xmlns:a16="http://schemas.microsoft.com/office/drawing/2014/main" id="{C5F2FD99-F9E1-4679-B8CA-8D03D0989DA9}"/>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10F8D2CC-22F2-4D04-8E5A-C537C246F7DC}"/>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63476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NOTES</a:t>
            </a:r>
          </a:p>
        </p:txBody>
      </p:sp>
      <p:sp>
        <p:nvSpPr>
          <p:cNvPr id="5" name="Date Placeholder 4"/>
          <p:cNvSpPr>
            <a:spLocks noGrp="1"/>
          </p:cNvSpPr>
          <p:nvPr>
            <p:ph type="dt" idx="11"/>
          </p:nvPr>
        </p:nvSpPr>
        <p:spPr>
          <a:xfrm>
            <a:off x="4021294" y="0"/>
            <a:ext cx="3076363" cy="513508"/>
          </a:xfrm>
          <a:prstGeom prst="rect">
            <a:avLst/>
          </a:prstGeom>
        </p:spPr>
        <p:txBody>
          <a:bodyPr/>
          <a:lstStyle/>
          <a:p>
            <a:r>
              <a:rPr lang="en-US"/>
              <a:t>19/03/16</a:t>
            </a:r>
            <a:endParaRPr lang="en-GB"/>
          </a:p>
        </p:txBody>
      </p:sp>
      <p:sp>
        <p:nvSpPr>
          <p:cNvPr id="6" name="Footer Placeholder 5"/>
          <p:cNvSpPr>
            <a:spLocks noGrp="1"/>
          </p:cNvSpPr>
          <p:nvPr>
            <p:ph type="ftr" sz="quarter" idx="12"/>
          </p:nvPr>
        </p:nvSpPr>
        <p:spPr/>
        <p:txBody>
          <a:bodyPr/>
          <a:lstStyle/>
          <a:p>
            <a:r>
              <a:rPr lang="en-GB"/>
              <a:t>DBKA beginners course Session 1</a:t>
            </a:r>
          </a:p>
        </p:txBody>
      </p:sp>
      <p:sp>
        <p:nvSpPr>
          <p:cNvPr id="7" name="Slide Number Placeholder 6"/>
          <p:cNvSpPr>
            <a:spLocks noGrp="1"/>
          </p:cNvSpPr>
          <p:nvPr>
            <p:ph type="sldNum" sz="quarter" idx="13"/>
          </p:nvPr>
        </p:nvSpPr>
        <p:spPr/>
        <p:txBody>
          <a:bodyPr/>
          <a:lstStyle/>
          <a:p>
            <a:fld id="{B1A4F232-5097-49F5-B2B6-AEE4E4471998}" type="slidenum">
              <a:rPr lang="en-GB" smtClean="0"/>
              <a:t>25</a:t>
            </a:fld>
            <a:endParaRPr lang="en-GB"/>
          </a:p>
        </p:txBody>
      </p:sp>
    </p:spTree>
    <p:extLst>
      <p:ext uri="{BB962C8B-B14F-4D97-AF65-F5344CB8AC3E}">
        <p14:creationId xmlns:p14="http://schemas.microsoft.com/office/powerpoint/2010/main" val="129930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700" dirty="0"/>
              <a:t>Individual bees cannot live or function alone. </a:t>
            </a:r>
          </a:p>
          <a:p>
            <a:pPr lvl="0"/>
            <a:r>
              <a:rPr lang="en-US" sz="1700" dirty="0"/>
              <a:t>Super organisms are collections of individual animals that act as a unit. </a:t>
            </a:r>
          </a:p>
          <a:p>
            <a:pPr lvl="0"/>
            <a:r>
              <a:rPr lang="en-US" sz="1700" dirty="0"/>
              <a:t>In superorganism individuals lose ability to procreate and develop specialist tasks that support the whole unit. </a:t>
            </a:r>
          </a:p>
          <a:p>
            <a:pPr lvl="0"/>
            <a:r>
              <a:rPr lang="en-US" sz="1700" dirty="0"/>
              <a:t>In many ways a super- organism can be likened to an animal where the cells have specialist roles (such as muscle, blood, lungs etc.)</a:t>
            </a:r>
            <a:endParaRPr lang="en-GB" sz="1700" dirty="0"/>
          </a:p>
          <a:p>
            <a:pPr lvl="0"/>
            <a:r>
              <a:rPr lang="en-US" sz="1700" dirty="0"/>
              <a:t>It is interesting to note that within the superorganism there are very effective ways of communication (primarily using pheromones).These mechanisms allow the organism to react quickly to changing events or threats and give the appearance of high intelligence.</a:t>
            </a:r>
            <a:endParaRPr lang="en-GB" sz="1700" dirty="0"/>
          </a:p>
        </p:txBody>
      </p:sp>
      <p:sp>
        <p:nvSpPr>
          <p:cNvPr id="4" name="Slide Number Placeholder 3"/>
          <p:cNvSpPr>
            <a:spLocks noGrp="1"/>
          </p:cNvSpPr>
          <p:nvPr>
            <p:ph type="sldNum" sz="quarter" idx="10"/>
          </p:nvPr>
        </p:nvSpPr>
        <p:spPr/>
        <p:txBody>
          <a:bodyPr/>
          <a:lstStyle/>
          <a:p>
            <a:fld id="{1CC10250-22BD-4BC5-9399-8EBF04686C90}" type="slidenum">
              <a:rPr lang="en-GB" smtClean="0"/>
              <a:pPr/>
              <a:t>26</a:t>
            </a:fld>
            <a:endParaRPr lang="en-GB" dirty="0"/>
          </a:p>
        </p:txBody>
      </p:sp>
      <p:sp>
        <p:nvSpPr>
          <p:cNvPr id="5" name="Header Placeholder 4">
            <a:extLst>
              <a:ext uri="{FF2B5EF4-FFF2-40B4-BE49-F238E27FC236}">
                <a16:creationId xmlns:a16="http://schemas.microsoft.com/office/drawing/2014/main" id="{895421BB-BD1C-42CB-9D83-712EACFC80BB}"/>
              </a:ext>
            </a:extLst>
          </p:cNvPr>
          <p:cNvSpPr>
            <a:spLocks noGrp="1"/>
          </p:cNvSpPr>
          <p:nvPr>
            <p:ph type="hdr" sz="quarter"/>
          </p:nvPr>
        </p:nvSpPr>
        <p:spPr/>
        <p:txBody>
          <a:bodyPr/>
          <a:lstStyle/>
          <a:p>
            <a:r>
              <a:rPr lang="en-GB"/>
              <a:t>NOTES</a:t>
            </a:r>
            <a:endParaRPr lang="en-GB" dirty="0"/>
          </a:p>
        </p:txBody>
      </p:sp>
      <p:sp>
        <p:nvSpPr>
          <p:cNvPr id="6" name="Footer Placeholder 5">
            <a:extLst>
              <a:ext uri="{FF2B5EF4-FFF2-40B4-BE49-F238E27FC236}">
                <a16:creationId xmlns:a16="http://schemas.microsoft.com/office/drawing/2014/main" id="{345D42C4-4A26-47D0-B90D-29CAE852B42F}"/>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597482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11B1619-55C7-498C-B7D2-C111B79A57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DA6513E-E5D0-4939-8537-E8973E4066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700" dirty="0"/>
              <a:t>Point out worker and drone and capped brood including drone brood in corner</a:t>
            </a:r>
          </a:p>
        </p:txBody>
      </p:sp>
      <p:sp>
        <p:nvSpPr>
          <p:cNvPr id="44036" name="Slide Number Placeholder 3">
            <a:extLst>
              <a:ext uri="{FF2B5EF4-FFF2-40B4-BE49-F238E27FC236}">
                <a16:creationId xmlns:a16="http://schemas.microsoft.com/office/drawing/2014/main" id="{4FEB4059-E2F4-418C-ADAA-DA9DE2753BDE}"/>
              </a:ext>
            </a:extLst>
          </p:cNvPr>
          <p:cNvSpPr>
            <a:spLocks noGrp="1"/>
          </p:cNvSpPr>
          <p:nvPr>
            <p:ph type="sldNum" sz="quarter" idx="5"/>
          </p:nvPr>
        </p:nvSpPr>
        <p:spPr/>
        <p:txBody>
          <a:bodyPr/>
          <a:lstStyle>
            <a:lvl1pPr eaLnBrk="0" hangingPunct="0">
              <a:defRPr sz="2600">
                <a:solidFill>
                  <a:schemeClr val="tx1"/>
                </a:solidFill>
                <a:latin typeface="Times New Roman" panose="02020603050405020304" pitchFamily="18" charset="0"/>
                <a:cs typeface="Arial" panose="020B0604020202020204" pitchFamily="34" charset="0"/>
              </a:defRPr>
            </a:lvl1pPr>
            <a:lvl2pPr marL="793865" indent="-305332" eaLnBrk="0" hangingPunct="0">
              <a:defRPr sz="2600">
                <a:solidFill>
                  <a:schemeClr val="tx1"/>
                </a:solidFill>
                <a:latin typeface="Times New Roman" panose="02020603050405020304" pitchFamily="18" charset="0"/>
                <a:cs typeface="Arial" panose="020B0604020202020204" pitchFamily="34" charset="0"/>
              </a:defRPr>
            </a:lvl2pPr>
            <a:lvl3pPr marL="1221331" indent="-244266" eaLnBrk="0" hangingPunct="0">
              <a:defRPr sz="2600">
                <a:solidFill>
                  <a:schemeClr val="tx1"/>
                </a:solidFill>
                <a:latin typeface="Times New Roman" panose="02020603050405020304" pitchFamily="18" charset="0"/>
                <a:cs typeface="Arial" panose="020B0604020202020204" pitchFamily="34" charset="0"/>
              </a:defRPr>
            </a:lvl3pPr>
            <a:lvl4pPr marL="1709863" indent="-244266" eaLnBrk="0" hangingPunct="0">
              <a:defRPr sz="2600">
                <a:solidFill>
                  <a:schemeClr val="tx1"/>
                </a:solidFill>
                <a:latin typeface="Times New Roman" panose="02020603050405020304" pitchFamily="18" charset="0"/>
                <a:cs typeface="Arial" panose="020B0604020202020204" pitchFamily="34" charset="0"/>
              </a:defRPr>
            </a:lvl4pPr>
            <a:lvl5pPr marL="2198396" indent="-244266" eaLnBrk="0" hangingPunct="0">
              <a:defRPr sz="2600">
                <a:solidFill>
                  <a:schemeClr val="tx1"/>
                </a:solidFill>
                <a:latin typeface="Times New Roman" panose="02020603050405020304" pitchFamily="18" charset="0"/>
                <a:cs typeface="Arial" panose="020B0604020202020204" pitchFamily="34" charset="0"/>
              </a:defRPr>
            </a:lvl5pPr>
            <a:lvl6pPr marL="2686928" indent="-244266"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6pPr>
            <a:lvl7pPr marL="3175460" indent="-244266"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7pPr>
            <a:lvl8pPr marL="3663992" indent="-244266"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8pPr>
            <a:lvl9pPr marL="4152525" indent="-244266"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9pPr>
          </a:lstStyle>
          <a:p>
            <a:pPr eaLnBrk="1" hangingPunct="1"/>
            <a:fld id="{8E64215B-45D3-4058-A310-97BA9C56F260}" type="slidenum">
              <a:rPr lang="en-US" altLang="en-US" sz="1200"/>
              <a:pPr eaLnBrk="1" hangingPunct="1"/>
              <a:t>27</a:t>
            </a:fld>
            <a:endParaRPr lang="en-US" altLang="en-US" sz="1200" dirty="0"/>
          </a:p>
        </p:txBody>
      </p:sp>
      <p:sp>
        <p:nvSpPr>
          <p:cNvPr id="2" name="Header Placeholder 1">
            <a:extLst>
              <a:ext uri="{FF2B5EF4-FFF2-40B4-BE49-F238E27FC236}">
                <a16:creationId xmlns:a16="http://schemas.microsoft.com/office/drawing/2014/main" id="{3EC55C6A-BEA1-40D0-AB8F-DEB5B81A32C6}"/>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80ECB391-6705-4DAF-8062-AFE74472D232}"/>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63570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Differences may be obvious to you but not the beginners this is a useful place to start</a:t>
            </a:r>
          </a:p>
          <a:p>
            <a:endParaRPr lang="en-GB" dirty="0"/>
          </a:p>
        </p:txBody>
      </p:sp>
      <p:sp>
        <p:nvSpPr>
          <p:cNvPr id="4" name="Slide Number Placeholder 3"/>
          <p:cNvSpPr>
            <a:spLocks noGrp="1"/>
          </p:cNvSpPr>
          <p:nvPr>
            <p:ph type="sldNum" sz="quarter" idx="10"/>
          </p:nvPr>
        </p:nvSpPr>
        <p:spPr/>
        <p:txBody>
          <a:bodyPr/>
          <a:lstStyle/>
          <a:p>
            <a:fld id="{9325A8CF-45B7-46AD-9E43-05F828CECF34}" type="slidenum">
              <a:rPr lang="en-GB" smtClean="0"/>
              <a:t>28</a:t>
            </a:fld>
            <a:endParaRPr lang="en-GB"/>
          </a:p>
        </p:txBody>
      </p:sp>
      <p:sp>
        <p:nvSpPr>
          <p:cNvPr id="5" name="Header Placeholder 4">
            <a:extLst>
              <a:ext uri="{FF2B5EF4-FFF2-40B4-BE49-F238E27FC236}">
                <a16:creationId xmlns:a16="http://schemas.microsoft.com/office/drawing/2014/main" id="{4D5193C1-0D8A-42DA-BB37-3DAE69B06627}"/>
              </a:ext>
            </a:extLst>
          </p:cNvPr>
          <p:cNvSpPr>
            <a:spLocks noGrp="1"/>
          </p:cNvSpPr>
          <p:nvPr>
            <p:ph type="hdr" sz="quarter"/>
          </p:nvPr>
        </p:nvSpPr>
        <p:spPr/>
        <p:txBody>
          <a:bodyPr/>
          <a:lstStyle/>
          <a:p>
            <a:r>
              <a:rPr lang="en-GB"/>
              <a:t>NOTES</a:t>
            </a:r>
            <a:endParaRPr lang="en-GB" dirty="0"/>
          </a:p>
        </p:txBody>
      </p:sp>
      <p:sp>
        <p:nvSpPr>
          <p:cNvPr id="6" name="Footer Placeholder 5">
            <a:extLst>
              <a:ext uri="{FF2B5EF4-FFF2-40B4-BE49-F238E27FC236}">
                <a16:creationId xmlns:a16="http://schemas.microsoft.com/office/drawing/2014/main" id="{F3AC6CFB-CFF2-41EF-98DE-049FF4F7EF49}"/>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55873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CC10250-22BD-4BC5-9399-8EBF04686C90}" type="slidenum">
              <a:rPr lang="en-GB" smtClean="0"/>
              <a:pPr/>
              <a:t>29</a:t>
            </a:fld>
            <a:endParaRPr lang="en-GB" dirty="0"/>
          </a:p>
        </p:txBody>
      </p:sp>
      <p:sp>
        <p:nvSpPr>
          <p:cNvPr id="5" name="Header Placeholder 4">
            <a:extLst>
              <a:ext uri="{FF2B5EF4-FFF2-40B4-BE49-F238E27FC236}">
                <a16:creationId xmlns:a16="http://schemas.microsoft.com/office/drawing/2014/main" id="{E2AFA9C0-0CC8-400E-AFFC-8145E7300267}"/>
              </a:ext>
            </a:extLst>
          </p:cNvPr>
          <p:cNvSpPr>
            <a:spLocks noGrp="1"/>
          </p:cNvSpPr>
          <p:nvPr>
            <p:ph type="hdr" sz="quarter"/>
          </p:nvPr>
        </p:nvSpPr>
        <p:spPr/>
        <p:txBody>
          <a:bodyPr/>
          <a:lstStyle/>
          <a:p>
            <a:r>
              <a:rPr lang="en-GB"/>
              <a:t>NOTES</a:t>
            </a:r>
            <a:endParaRPr lang="en-GB" dirty="0"/>
          </a:p>
        </p:txBody>
      </p:sp>
      <p:sp>
        <p:nvSpPr>
          <p:cNvPr id="6" name="Footer Placeholder 5">
            <a:extLst>
              <a:ext uri="{FF2B5EF4-FFF2-40B4-BE49-F238E27FC236}">
                <a16:creationId xmlns:a16="http://schemas.microsoft.com/office/drawing/2014/main" id="{AE35FB81-71A2-441C-B996-11CDC0AD60AF}"/>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1433494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GB" dirty="0"/>
          </a:p>
        </p:txBody>
      </p:sp>
      <p:sp>
        <p:nvSpPr>
          <p:cNvPr id="33796" name="Slide Number Placeholder 3"/>
          <p:cNvSpPr>
            <a:spLocks noGrp="1"/>
          </p:cNvSpPr>
          <p:nvPr>
            <p:ph type="sldNum" sz="quarter" idx="5"/>
          </p:nvPr>
        </p:nvSpPr>
        <p:spPr>
          <a:noFill/>
        </p:spPr>
        <p:txBody>
          <a:bodyPr/>
          <a:lstStyle/>
          <a:p>
            <a:fld id="{5598EBE6-0E2E-4665-A259-B05A2BDFFD68}" type="slidenum">
              <a:rPr lang="en-US"/>
              <a:pPr/>
              <a:t>30</a:t>
            </a:fld>
            <a:endParaRPr lang="en-US" dirty="0"/>
          </a:p>
        </p:txBody>
      </p:sp>
      <p:sp>
        <p:nvSpPr>
          <p:cNvPr id="2" name="Header Placeholder 1">
            <a:extLst>
              <a:ext uri="{FF2B5EF4-FFF2-40B4-BE49-F238E27FC236}">
                <a16:creationId xmlns:a16="http://schemas.microsoft.com/office/drawing/2014/main" id="{F9EAE9CE-EA49-45B2-BC14-95EB7DB17ADE}"/>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09FF0D9C-25B9-407C-9997-FAF03F74C21F}"/>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286193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Use as reminder and to get people to interact, this is not meant to be competitive</a:t>
            </a:r>
          </a:p>
          <a:p>
            <a:endParaRPr lang="en-GB" dirty="0"/>
          </a:p>
        </p:txBody>
      </p:sp>
      <p:sp>
        <p:nvSpPr>
          <p:cNvPr id="4" name="Header Placeholder 3"/>
          <p:cNvSpPr>
            <a:spLocks noGrp="1"/>
          </p:cNvSpPr>
          <p:nvPr>
            <p:ph type="hdr" sz="quarter"/>
          </p:nvPr>
        </p:nvSpPr>
        <p:spPr/>
        <p:txBody>
          <a:bodyPr/>
          <a:lstStyle/>
          <a:p>
            <a:r>
              <a:rPr lang="en-GB"/>
              <a:t>NOTES</a:t>
            </a:r>
            <a:endParaRPr lang="en-GB" dirty="0"/>
          </a:p>
        </p:txBody>
      </p:sp>
      <p:sp>
        <p:nvSpPr>
          <p:cNvPr id="5" name="Slide Number Placeholder 4"/>
          <p:cNvSpPr>
            <a:spLocks noGrp="1"/>
          </p:cNvSpPr>
          <p:nvPr>
            <p:ph type="sldNum" sz="quarter" idx="5"/>
          </p:nvPr>
        </p:nvSpPr>
        <p:spPr/>
        <p:txBody>
          <a:bodyPr/>
          <a:lstStyle/>
          <a:p>
            <a:fld id="{9325A8CF-45B7-46AD-9E43-05F828CECF34}" type="slidenum">
              <a:rPr lang="en-GB" smtClean="0"/>
              <a:t>31</a:t>
            </a:fld>
            <a:endParaRPr lang="en-GB"/>
          </a:p>
        </p:txBody>
      </p:sp>
      <p:sp>
        <p:nvSpPr>
          <p:cNvPr id="6" name="Footer Placeholder 5">
            <a:extLst>
              <a:ext uri="{FF2B5EF4-FFF2-40B4-BE49-F238E27FC236}">
                <a16:creationId xmlns:a16="http://schemas.microsoft.com/office/drawing/2014/main" id="{7DD95595-2B67-498F-8DEB-85423C55BB3F}"/>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73018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Change this to show your county and local associations</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9E7A58-4AB0-4D74-844F-643A9A792710}" type="slidenum">
              <a:rPr lang="en-GB"/>
              <a:pPr/>
              <a:t>4</a:t>
            </a:fld>
            <a:endParaRPr lang="en-GB"/>
          </a:p>
        </p:txBody>
      </p:sp>
      <p:sp>
        <p:nvSpPr>
          <p:cNvPr id="2" name="Footer Placeholder 1">
            <a:extLst>
              <a:ext uri="{FF2B5EF4-FFF2-40B4-BE49-F238E27FC236}">
                <a16:creationId xmlns:a16="http://schemas.microsoft.com/office/drawing/2014/main" id="{53AB2246-D1EE-4DBE-ABA5-D12A76D0F2C7}"/>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159067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BC03FE-1CB3-4A87-B0C4-A354AD5D31E6}" type="slidenum">
              <a:rPr lang="en-GB"/>
              <a:pPr/>
              <a:t>5</a:t>
            </a:fld>
            <a:endParaRPr lang="en-GB"/>
          </a:p>
        </p:txBody>
      </p:sp>
      <p:sp>
        <p:nvSpPr>
          <p:cNvPr id="2" name="Footer Placeholder 1">
            <a:extLst>
              <a:ext uri="{FF2B5EF4-FFF2-40B4-BE49-F238E27FC236}">
                <a16:creationId xmlns:a16="http://schemas.microsoft.com/office/drawing/2014/main" id="{C68EF719-BAE9-4D1A-9197-4F0A5477C5DB}"/>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70574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FD6DEE-0B6D-45AA-BEA9-35C237177945}" type="slidenum">
              <a:rPr lang="en-GB"/>
              <a:pPr/>
              <a:t>6</a:t>
            </a:fld>
            <a:endParaRPr lang="en-GB"/>
          </a:p>
        </p:txBody>
      </p:sp>
      <p:sp>
        <p:nvSpPr>
          <p:cNvPr id="2" name="Header Placeholder 1">
            <a:extLst>
              <a:ext uri="{FF2B5EF4-FFF2-40B4-BE49-F238E27FC236}">
                <a16:creationId xmlns:a16="http://schemas.microsoft.com/office/drawing/2014/main" id="{6F640ABF-1B5D-42E0-99DB-4CE1270A73FC}"/>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5F155916-5205-4D4E-A220-539AF0881250}"/>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392437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NOTES</a:t>
            </a:r>
            <a:endParaRPr lang="en-GB" dirty="0"/>
          </a:p>
        </p:txBody>
      </p:sp>
      <p:sp>
        <p:nvSpPr>
          <p:cNvPr id="5" name="Footer Placeholder 4"/>
          <p:cNvSpPr>
            <a:spLocks noGrp="1"/>
          </p:cNvSpPr>
          <p:nvPr>
            <p:ph type="ftr" sz="quarter" idx="4"/>
          </p:nvPr>
        </p:nvSpPr>
        <p:spPr/>
        <p:txBody>
          <a:bodyPr/>
          <a:lstStyle/>
          <a:p>
            <a:r>
              <a:rPr lang="en-GB"/>
              <a:t>BBKA beginners course Session 1</a:t>
            </a:r>
            <a:endParaRPr lang="en-GB" dirty="0"/>
          </a:p>
        </p:txBody>
      </p:sp>
      <p:sp>
        <p:nvSpPr>
          <p:cNvPr id="6" name="Slide Number Placeholder 5"/>
          <p:cNvSpPr>
            <a:spLocks noGrp="1"/>
          </p:cNvSpPr>
          <p:nvPr>
            <p:ph type="sldNum" sz="quarter" idx="5"/>
          </p:nvPr>
        </p:nvSpPr>
        <p:spPr/>
        <p:txBody>
          <a:bodyPr/>
          <a:lstStyle/>
          <a:p>
            <a:fld id="{9325A8CF-45B7-46AD-9E43-05F828CECF34}" type="slidenum">
              <a:rPr lang="en-GB" smtClean="0"/>
              <a:t>7</a:t>
            </a:fld>
            <a:endParaRPr lang="en-GB"/>
          </a:p>
        </p:txBody>
      </p:sp>
    </p:spTree>
    <p:extLst>
      <p:ext uri="{BB962C8B-B14F-4D97-AF65-F5344CB8AC3E}">
        <p14:creationId xmlns:p14="http://schemas.microsoft.com/office/powerpoint/2010/main" val="161920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Honey bees thought to have evolved from wasps. </a:t>
            </a:r>
          </a:p>
          <a:p>
            <a:r>
              <a:rPr lang="en-US" sz="1700" dirty="0"/>
              <a:t>All this class of insect derived from insects with ovipositors that have become redundant and developed into a sting mechanism. This is why only female wasps and bees are able to sting!!</a:t>
            </a:r>
            <a:r>
              <a:rPr lang="en-US" sz="1700" dirty="0" err="1"/>
              <a:t>Apocrita</a:t>
            </a:r>
            <a:r>
              <a:rPr lang="en-US" sz="1700" dirty="0"/>
              <a:t>=narrow waist   Aculeata = sting bearing</a:t>
            </a:r>
            <a:endParaRPr lang="en-GB" sz="1700" dirty="0"/>
          </a:p>
          <a:p>
            <a:r>
              <a:rPr lang="en-US" sz="1700" dirty="0"/>
              <a:t> </a:t>
            </a:r>
            <a:endParaRPr lang="en-GB" sz="1700" dirty="0"/>
          </a:p>
          <a:p>
            <a:r>
              <a:rPr lang="en-US" sz="1700" dirty="0"/>
              <a:t>Pollinating insects and flowering plants developed concurrently about 110 - 170 million years ago. These insects were solitary and nectar and pollen were only part of their diet. The social bees (</a:t>
            </a:r>
            <a:r>
              <a:rPr lang="en-US" sz="1700" i="1" dirty="0" err="1"/>
              <a:t>Bombus</a:t>
            </a:r>
            <a:r>
              <a:rPr lang="en-US" sz="1700" dirty="0"/>
              <a:t>) developed about 50 - 60 million years ago and it is believed that honey bees (</a:t>
            </a:r>
            <a:r>
              <a:rPr lang="en-US" sz="1700" i="1" dirty="0" err="1"/>
              <a:t>Apis</a:t>
            </a:r>
            <a:r>
              <a:rPr lang="en-US" sz="1700" dirty="0"/>
              <a:t>) only developed about 20 - 30 million years ago.</a:t>
            </a:r>
            <a:endParaRPr lang="en-GB" sz="1700" dirty="0"/>
          </a:p>
          <a:p>
            <a:endParaRPr lang="en-GB" sz="1700" dirty="0"/>
          </a:p>
          <a:p>
            <a:r>
              <a:rPr lang="en-GB" sz="1700" dirty="0"/>
              <a:t>Bees wasps and hornets most closely related.</a:t>
            </a:r>
          </a:p>
        </p:txBody>
      </p:sp>
      <p:sp>
        <p:nvSpPr>
          <p:cNvPr id="4" name="Header Placeholder 3"/>
          <p:cNvSpPr>
            <a:spLocks noGrp="1"/>
          </p:cNvSpPr>
          <p:nvPr>
            <p:ph type="hdr" sz="quarter" idx="10"/>
          </p:nvPr>
        </p:nvSpPr>
        <p:spPr/>
        <p:txBody>
          <a:bodyPr/>
          <a:lstStyle/>
          <a:p>
            <a:r>
              <a:rPr lang="en-GB"/>
              <a:t>NOTES</a:t>
            </a:r>
          </a:p>
        </p:txBody>
      </p:sp>
      <p:sp>
        <p:nvSpPr>
          <p:cNvPr id="5" name="Date Placeholder 4"/>
          <p:cNvSpPr>
            <a:spLocks noGrp="1"/>
          </p:cNvSpPr>
          <p:nvPr>
            <p:ph type="dt" idx="11"/>
          </p:nvPr>
        </p:nvSpPr>
        <p:spPr>
          <a:xfrm>
            <a:off x="4021294" y="0"/>
            <a:ext cx="3076363" cy="513508"/>
          </a:xfrm>
          <a:prstGeom prst="rect">
            <a:avLst/>
          </a:prstGeom>
        </p:spPr>
        <p:txBody>
          <a:bodyPr/>
          <a:lstStyle/>
          <a:p>
            <a:r>
              <a:rPr lang="en-US"/>
              <a:t>19/03/16</a:t>
            </a:r>
            <a:endParaRPr lang="en-GB"/>
          </a:p>
        </p:txBody>
      </p:sp>
      <p:sp>
        <p:nvSpPr>
          <p:cNvPr id="6" name="Footer Placeholder 5"/>
          <p:cNvSpPr>
            <a:spLocks noGrp="1"/>
          </p:cNvSpPr>
          <p:nvPr>
            <p:ph type="ftr" sz="quarter" idx="12"/>
          </p:nvPr>
        </p:nvSpPr>
        <p:spPr/>
        <p:txBody>
          <a:bodyPr/>
          <a:lstStyle/>
          <a:p>
            <a:r>
              <a:rPr lang="en-GB"/>
              <a:t>DBKA beginners course Session 1</a:t>
            </a:r>
          </a:p>
        </p:txBody>
      </p:sp>
      <p:sp>
        <p:nvSpPr>
          <p:cNvPr id="7" name="Slide Number Placeholder 6"/>
          <p:cNvSpPr>
            <a:spLocks noGrp="1"/>
          </p:cNvSpPr>
          <p:nvPr>
            <p:ph type="sldNum" sz="quarter" idx="13"/>
          </p:nvPr>
        </p:nvSpPr>
        <p:spPr/>
        <p:txBody>
          <a:bodyPr/>
          <a:lstStyle/>
          <a:p>
            <a:fld id="{B1A4F232-5097-49F5-B2B6-AEE4E4471998}" type="slidenum">
              <a:rPr lang="en-GB" smtClean="0"/>
              <a:t>8</a:t>
            </a:fld>
            <a:endParaRPr lang="en-GB"/>
          </a:p>
        </p:txBody>
      </p:sp>
    </p:spTree>
    <p:extLst>
      <p:ext uri="{BB962C8B-B14F-4D97-AF65-F5344CB8AC3E}">
        <p14:creationId xmlns:p14="http://schemas.microsoft.com/office/powerpoint/2010/main" val="323199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27FEB60-950E-4520-8F53-5D95A43576A7}" type="slidenum">
              <a:rPr lang="en-US"/>
              <a:pPr/>
              <a:t>9</a:t>
            </a:fld>
            <a:endParaRPr lang="en-US"/>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700" dirty="0"/>
              <a:t>Talking here of European hornet not really a threat to honey bees.</a:t>
            </a:r>
          </a:p>
          <a:p>
            <a:pPr>
              <a:spcBef>
                <a:spcPct val="0"/>
              </a:spcBef>
            </a:pPr>
            <a:r>
              <a:rPr lang="en-US" sz="1700" dirty="0"/>
              <a:t>Asian Hornet which may have read or heard about in press – different is serious threat to honey bees will learn more about this in future session.</a:t>
            </a:r>
          </a:p>
          <a:p>
            <a:pPr>
              <a:spcBef>
                <a:spcPct val="0"/>
              </a:spcBef>
            </a:pPr>
            <a:r>
              <a:rPr lang="en-US" sz="1700" dirty="0"/>
              <a:t> 20,700 bee species world wide and counting.</a:t>
            </a:r>
          </a:p>
          <a:p>
            <a:pPr>
              <a:spcBef>
                <a:spcPct val="0"/>
              </a:spcBef>
            </a:pPr>
            <a:r>
              <a:rPr lang="en-US" sz="1700" dirty="0"/>
              <a:t>270 bee species in the </a:t>
            </a:r>
            <a:r>
              <a:rPr lang="en-US" sz="1700" dirty="0" err="1"/>
              <a:t>uk</a:t>
            </a:r>
            <a:r>
              <a:rPr lang="en-US" sz="1700" dirty="0"/>
              <a:t>.</a:t>
            </a:r>
          </a:p>
        </p:txBody>
      </p:sp>
      <p:sp>
        <p:nvSpPr>
          <p:cNvPr id="2" name="Header Placeholder 1">
            <a:extLst>
              <a:ext uri="{FF2B5EF4-FFF2-40B4-BE49-F238E27FC236}">
                <a16:creationId xmlns:a16="http://schemas.microsoft.com/office/drawing/2014/main" id="{F82CE4BD-B710-4D18-AF86-AEFB17E9EB57}"/>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7CD2C891-F440-488E-B936-BB7AD7DD5ABC}"/>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5773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96850" y="822325"/>
            <a:ext cx="7292975" cy="4102100"/>
          </a:xfrm>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700" dirty="0"/>
              <a:t>Made of paper – chewed wood</a:t>
            </a:r>
          </a:p>
          <a:p>
            <a:pPr>
              <a:spcBef>
                <a:spcPct val="0"/>
              </a:spcBef>
            </a:pPr>
            <a:r>
              <a:rPr lang="en-US" sz="1700" dirty="0"/>
              <a:t>Cells hang downwards</a:t>
            </a:r>
          </a:p>
          <a:p>
            <a:pPr>
              <a:spcBef>
                <a:spcPct val="0"/>
              </a:spcBef>
            </a:pPr>
            <a:r>
              <a:rPr lang="en-US" sz="1700" dirty="0"/>
              <a:t>Larvae fed on other insects - carnivores</a:t>
            </a:r>
          </a:p>
        </p:txBody>
      </p:sp>
      <p:sp>
        <p:nvSpPr>
          <p:cNvPr id="125956" name="Slide Number Placeholder 3"/>
          <p:cNvSpPr txBox="1">
            <a:spLocks noGrp="1"/>
          </p:cNvSpPr>
          <p:nvPr/>
        </p:nvSpPr>
        <p:spPr bwMode="auto">
          <a:xfrm>
            <a:off x="3906259" y="10390975"/>
            <a:ext cx="2989265" cy="547267"/>
          </a:xfrm>
          <a:prstGeom prst="rect">
            <a:avLst/>
          </a:prstGeom>
          <a:noFill/>
          <a:ln w="9525">
            <a:noFill/>
            <a:miter lim="800000"/>
            <a:headEnd/>
            <a:tailEnd/>
          </a:ln>
        </p:spPr>
        <p:txBody>
          <a:bodyPr lIns="94320" tIns="47160" rIns="94320" bIns="47160" anchor="b"/>
          <a:lstStyle/>
          <a:p>
            <a:pPr algn="r" eaLnBrk="1" hangingPunct="1"/>
            <a:fld id="{3BB6BFA3-E759-467D-806B-5FE1C3311069}" type="slidenum">
              <a:rPr lang="en-GB" sz="1200">
                <a:latin typeface="Calibri" pitchFamily="34" charset="0"/>
              </a:rPr>
              <a:pPr algn="r" eaLnBrk="1" hangingPunct="1"/>
              <a:t>10</a:t>
            </a:fld>
            <a:endParaRPr lang="en-GB" sz="1200">
              <a:latin typeface="Calibri" pitchFamily="34" charset="0"/>
            </a:endParaRPr>
          </a:p>
        </p:txBody>
      </p:sp>
      <p:sp>
        <p:nvSpPr>
          <p:cNvPr id="2" name="Header Placeholder 1">
            <a:extLst>
              <a:ext uri="{FF2B5EF4-FFF2-40B4-BE49-F238E27FC236}">
                <a16:creationId xmlns:a16="http://schemas.microsoft.com/office/drawing/2014/main" id="{B38481BD-9543-4B23-AA7B-A104AE734537}"/>
              </a:ext>
            </a:extLst>
          </p:cNvPr>
          <p:cNvSpPr>
            <a:spLocks noGrp="1"/>
          </p:cNvSpPr>
          <p:nvPr>
            <p:ph type="hdr" sz="quarter"/>
          </p:nvPr>
        </p:nvSpPr>
        <p:spPr/>
        <p:txBody>
          <a:bodyPr/>
          <a:lstStyle/>
          <a:p>
            <a:r>
              <a:rPr lang="en-GB"/>
              <a:t>NOTES</a:t>
            </a:r>
            <a:endParaRPr lang="en-GB" dirty="0"/>
          </a:p>
        </p:txBody>
      </p:sp>
      <p:sp>
        <p:nvSpPr>
          <p:cNvPr id="3" name="Footer Placeholder 2">
            <a:extLst>
              <a:ext uri="{FF2B5EF4-FFF2-40B4-BE49-F238E27FC236}">
                <a16:creationId xmlns:a16="http://schemas.microsoft.com/office/drawing/2014/main" id="{95331F20-B80C-481C-9187-5B1F1F0ADCA0}"/>
              </a:ext>
            </a:extLst>
          </p:cNvPr>
          <p:cNvSpPr>
            <a:spLocks noGrp="1"/>
          </p:cNvSpPr>
          <p:nvPr>
            <p:ph type="ftr" sz="quarter" idx="4"/>
          </p:nvPr>
        </p:nvSpPr>
        <p:spPr/>
        <p:txBody>
          <a:bodyPr/>
          <a:lstStyle/>
          <a:p>
            <a:r>
              <a:rPr lang="en-GB"/>
              <a:t>DBKA beginners course Session 1</a:t>
            </a:r>
          </a:p>
        </p:txBody>
      </p:sp>
    </p:spTree>
    <p:extLst>
      <p:ext uri="{BB962C8B-B14F-4D97-AF65-F5344CB8AC3E}">
        <p14:creationId xmlns:p14="http://schemas.microsoft.com/office/powerpoint/2010/main" val="65304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9FFBD9-9F41-406A-9AC4-9B9D8743B023}" type="datetime1">
              <a:rPr lang="en-GB" smtClean="0"/>
              <a:t>26/02/2024</a:t>
            </a:fld>
            <a:endParaRPr lang="en-GB"/>
          </a:p>
        </p:txBody>
      </p:sp>
      <p:sp>
        <p:nvSpPr>
          <p:cNvPr id="5" name="Footer Placeholder 4"/>
          <p:cNvSpPr>
            <a:spLocks noGrp="1"/>
          </p:cNvSpPr>
          <p:nvPr>
            <p:ph type="ftr" sz="quarter" idx="11"/>
          </p:nvPr>
        </p:nvSpPr>
        <p:spPr/>
        <p:txBody>
          <a:bodyPr/>
          <a:lstStyle/>
          <a:p>
            <a:r>
              <a:rPr lang="en-GB"/>
              <a:t>©BBKA</a:t>
            </a:r>
          </a:p>
        </p:txBody>
      </p:sp>
      <p:sp>
        <p:nvSpPr>
          <p:cNvPr id="6" name="Slide Number Placeholder 5"/>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335836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79B247-0E05-4E4A-BA66-528940418F35}" type="datetime1">
              <a:rPr lang="en-GB" smtClean="0"/>
              <a:t>26/02/2024</a:t>
            </a:fld>
            <a:endParaRPr lang="en-GB"/>
          </a:p>
        </p:txBody>
      </p:sp>
      <p:sp>
        <p:nvSpPr>
          <p:cNvPr id="5" name="Footer Placeholder 4"/>
          <p:cNvSpPr>
            <a:spLocks noGrp="1"/>
          </p:cNvSpPr>
          <p:nvPr>
            <p:ph type="ftr" sz="quarter" idx="11"/>
          </p:nvPr>
        </p:nvSpPr>
        <p:spPr/>
        <p:txBody>
          <a:bodyPr/>
          <a:lstStyle/>
          <a:p>
            <a:r>
              <a:rPr lang="en-GB"/>
              <a:t>©BBKA</a:t>
            </a:r>
          </a:p>
        </p:txBody>
      </p:sp>
      <p:sp>
        <p:nvSpPr>
          <p:cNvPr id="6" name="Slide Number Placeholder 5"/>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431773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DA25EA-61B9-499C-91F0-F4C3B48C207E}" type="datetime1">
              <a:rPr lang="en-GB" smtClean="0"/>
              <a:t>26/02/2024</a:t>
            </a:fld>
            <a:endParaRPr lang="en-GB"/>
          </a:p>
        </p:txBody>
      </p:sp>
      <p:sp>
        <p:nvSpPr>
          <p:cNvPr id="5" name="Footer Placeholder 4"/>
          <p:cNvSpPr>
            <a:spLocks noGrp="1"/>
          </p:cNvSpPr>
          <p:nvPr>
            <p:ph type="ftr" sz="quarter" idx="11"/>
          </p:nvPr>
        </p:nvSpPr>
        <p:spPr/>
        <p:txBody>
          <a:bodyPr/>
          <a:lstStyle/>
          <a:p>
            <a:r>
              <a:rPr lang="en-GB"/>
              <a:t>©BBKA</a:t>
            </a:r>
          </a:p>
        </p:txBody>
      </p:sp>
      <p:sp>
        <p:nvSpPr>
          <p:cNvPr id="6" name="Slide Number Placeholder 5"/>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107664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1"/>
            <a:ext cx="10566400" cy="7223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1" y="1989138"/>
            <a:ext cx="502708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347884" y="1989138"/>
            <a:ext cx="5027083"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347884" y="4260850"/>
            <a:ext cx="5027083" cy="212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42629BCC-FA2F-4CDB-95FD-6B9C3CBECA66}"/>
              </a:ext>
            </a:extLst>
          </p:cNvPr>
          <p:cNvSpPr>
            <a:spLocks noGrp="1" noChangeArrowheads="1"/>
          </p:cNvSpPr>
          <p:nvPr>
            <p:ph type="dt" sz="half" idx="10"/>
          </p:nvPr>
        </p:nvSpPr>
        <p:spPr>
          <a:ln/>
        </p:spPr>
        <p:txBody>
          <a:bodyPr/>
          <a:lstStyle>
            <a:lvl1pPr>
              <a:defRPr/>
            </a:lvl1pPr>
          </a:lstStyle>
          <a:p>
            <a:pPr>
              <a:defRPr/>
            </a:pPr>
            <a:fld id="{B6E9989A-584E-4B3C-A24D-0116E02964AC}" type="datetime1">
              <a:rPr lang="en-GB" altLang="en-US" smtClean="0"/>
              <a:t>26/02/2024</a:t>
            </a:fld>
            <a:endParaRPr lang="en-GB" altLang="en-US"/>
          </a:p>
        </p:txBody>
      </p:sp>
      <p:sp>
        <p:nvSpPr>
          <p:cNvPr id="7" name="Rectangle 6">
            <a:extLst>
              <a:ext uri="{FF2B5EF4-FFF2-40B4-BE49-F238E27FC236}">
                <a16:creationId xmlns:a16="http://schemas.microsoft.com/office/drawing/2014/main" id="{0972E518-A213-48EF-973A-5D316B90DE69}"/>
              </a:ext>
            </a:extLst>
          </p:cNvPr>
          <p:cNvSpPr>
            <a:spLocks noGrp="1" noChangeArrowheads="1"/>
          </p:cNvSpPr>
          <p:nvPr>
            <p:ph type="ftr" sz="quarter" idx="11"/>
          </p:nvPr>
        </p:nvSpPr>
        <p:spPr>
          <a:ln/>
        </p:spPr>
        <p:txBody>
          <a:bodyPr/>
          <a:lstStyle>
            <a:lvl1pPr>
              <a:defRPr/>
            </a:lvl1pPr>
          </a:lstStyle>
          <a:p>
            <a:pPr>
              <a:defRPr/>
            </a:pPr>
            <a:r>
              <a:rPr lang="en-GB" altLang="en-US"/>
              <a:t>©BBKA</a:t>
            </a:r>
          </a:p>
        </p:txBody>
      </p:sp>
      <p:sp>
        <p:nvSpPr>
          <p:cNvPr id="8" name="Rectangle 7">
            <a:extLst>
              <a:ext uri="{FF2B5EF4-FFF2-40B4-BE49-F238E27FC236}">
                <a16:creationId xmlns:a16="http://schemas.microsoft.com/office/drawing/2014/main" id="{80792085-FA97-4CBE-95A2-D0F10E02E8D5}"/>
              </a:ext>
            </a:extLst>
          </p:cNvPr>
          <p:cNvSpPr>
            <a:spLocks noGrp="1" noChangeArrowheads="1"/>
          </p:cNvSpPr>
          <p:nvPr>
            <p:ph type="sldNum" sz="quarter" idx="12"/>
          </p:nvPr>
        </p:nvSpPr>
        <p:spPr>
          <a:ln/>
        </p:spPr>
        <p:txBody>
          <a:bodyPr/>
          <a:lstStyle>
            <a:lvl1pPr>
              <a:defRPr/>
            </a:lvl1pPr>
          </a:lstStyle>
          <a:p>
            <a:fld id="{3F6FC182-4123-4BB5-A923-844DC5B30861}" type="slidenum">
              <a:rPr lang="en-GB" altLang="en-US"/>
              <a:pPr/>
              <a:t>‹#›</a:t>
            </a:fld>
            <a:endParaRPr lang="en-GB" altLang="en-US"/>
          </a:p>
        </p:txBody>
      </p:sp>
    </p:spTree>
    <p:extLst>
      <p:ext uri="{BB962C8B-B14F-4D97-AF65-F5344CB8AC3E}">
        <p14:creationId xmlns:p14="http://schemas.microsoft.com/office/powerpoint/2010/main" val="1958968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0"/>
            <a:ext cx="105664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5">
            <a:extLst>
              <a:ext uri="{FF2B5EF4-FFF2-40B4-BE49-F238E27FC236}">
                <a16:creationId xmlns:a16="http://schemas.microsoft.com/office/drawing/2014/main" id="{DA67397E-F849-46EA-B8D7-1676F89FE44A}"/>
              </a:ext>
            </a:extLst>
          </p:cNvPr>
          <p:cNvSpPr>
            <a:spLocks noGrp="1" noChangeArrowheads="1"/>
          </p:cNvSpPr>
          <p:nvPr>
            <p:ph type="dt" sz="half" idx="10"/>
          </p:nvPr>
        </p:nvSpPr>
        <p:spPr>
          <a:ln/>
        </p:spPr>
        <p:txBody>
          <a:bodyPr/>
          <a:lstStyle>
            <a:lvl1pPr>
              <a:defRPr/>
            </a:lvl1pPr>
          </a:lstStyle>
          <a:p>
            <a:pPr>
              <a:defRPr/>
            </a:pPr>
            <a:fld id="{B772D6EA-DB14-480B-BBC0-E7543A095047}" type="datetime1">
              <a:rPr lang="en-GB" altLang="en-US" smtClean="0"/>
              <a:t>26/02/2024</a:t>
            </a:fld>
            <a:endParaRPr lang="en-GB" altLang="en-US"/>
          </a:p>
        </p:txBody>
      </p:sp>
      <p:sp>
        <p:nvSpPr>
          <p:cNvPr id="4" name="Rectangle 6">
            <a:extLst>
              <a:ext uri="{FF2B5EF4-FFF2-40B4-BE49-F238E27FC236}">
                <a16:creationId xmlns:a16="http://schemas.microsoft.com/office/drawing/2014/main" id="{7B10DFDC-DF55-49AB-9998-F3F5218CF74A}"/>
              </a:ext>
            </a:extLst>
          </p:cNvPr>
          <p:cNvSpPr>
            <a:spLocks noGrp="1" noChangeArrowheads="1"/>
          </p:cNvSpPr>
          <p:nvPr>
            <p:ph type="ftr" sz="quarter" idx="11"/>
          </p:nvPr>
        </p:nvSpPr>
        <p:spPr>
          <a:ln/>
        </p:spPr>
        <p:txBody>
          <a:bodyPr/>
          <a:lstStyle>
            <a:lvl1pPr>
              <a:defRPr/>
            </a:lvl1pPr>
          </a:lstStyle>
          <a:p>
            <a:pPr>
              <a:defRPr/>
            </a:pPr>
            <a:r>
              <a:rPr lang="en-GB" altLang="en-US"/>
              <a:t>©BBKA</a:t>
            </a:r>
          </a:p>
        </p:txBody>
      </p:sp>
      <p:sp>
        <p:nvSpPr>
          <p:cNvPr id="5" name="Rectangle 7">
            <a:extLst>
              <a:ext uri="{FF2B5EF4-FFF2-40B4-BE49-F238E27FC236}">
                <a16:creationId xmlns:a16="http://schemas.microsoft.com/office/drawing/2014/main" id="{057EABD4-6D89-4DC8-876E-22FA45109FA2}"/>
              </a:ext>
            </a:extLst>
          </p:cNvPr>
          <p:cNvSpPr>
            <a:spLocks noGrp="1" noChangeArrowheads="1"/>
          </p:cNvSpPr>
          <p:nvPr>
            <p:ph type="sldNum" sz="quarter" idx="12"/>
          </p:nvPr>
        </p:nvSpPr>
        <p:spPr>
          <a:ln/>
        </p:spPr>
        <p:txBody>
          <a:bodyPr/>
          <a:lstStyle>
            <a:lvl1pPr>
              <a:defRPr/>
            </a:lvl1pPr>
          </a:lstStyle>
          <a:p>
            <a:pPr>
              <a:defRPr/>
            </a:pPr>
            <a:fld id="{0D4A6C1F-8CEA-4B57-8D29-CECB55CDDC34}" type="slidenum">
              <a:rPr lang="en-GB" altLang="en-US"/>
              <a:pPr>
                <a:defRPr/>
              </a:pPr>
              <a:t>‹#›</a:t>
            </a:fld>
            <a:endParaRPr lang="en-GB" altLang="en-US"/>
          </a:p>
        </p:txBody>
      </p:sp>
    </p:spTree>
    <p:extLst>
      <p:ext uri="{BB962C8B-B14F-4D97-AF65-F5344CB8AC3E}">
        <p14:creationId xmlns:p14="http://schemas.microsoft.com/office/powerpoint/2010/main" val="3320701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ED2A171-A00B-4DFE-B805-882BB4144121}" type="datetime1">
              <a:rPr lang="en-GB" smtClean="0"/>
              <a:t>26/02/2024</a:t>
            </a:fld>
            <a:endParaRPr lang="en-GB"/>
          </a:p>
        </p:txBody>
      </p:sp>
      <p:sp>
        <p:nvSpPr>
          <p:cNvPr id="5" name="Footer Placeholder 4"/>
          <p:cNvSpPr>
            <a:spLocks noGrp="1"/>
          </p:cNvSpPr>
          <p:nvPr>
            <p:ph type="ftr" sz="quarter" idx="11"/>
          </p:nvPr>
        </p:nvSpPr>
        <p:spPr/>
        <p:txBody>
          <a:bodyPr/>
          <a:lstStyle/>
          <a:p>
            <a:r>
              <a:rPr lang="en-GB"/>
              <a:t>©BBKA</a:t>
            </a:r>
          </a:p>
        </p:txBody>
      </p:sp>
      <p:sp>
        <p:nvSpPr>
          <p:cNvPr id="6" name="Slide Number Placeholder 5"/>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2193959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GB"/>
              <a:t>©BBKA</a:t>
            </a:r>
          </a:p>
        </p:txBody>
      </p:sp>
    </p:spTree>
    <p:extLst>
      <p:ext uri="{BB962C8B-B14F-4D97-AF65-F5344CB8AC3E}">
        <p14:creationId xmlns:p14="http://schemas.microsoft.com/office/powerpoint/2010/main" val="343450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B2A9CA-21AC-4294-99F3-4017B116E423}" type="datetime1">
              <a:rPr lang="en-GB" smtClean="0"/>
              <a:t>26/02/2024</a:t>
            </a:fld>
            <a:endParaRPr lang="en-GB"/>
          </a:p>
        </p:txBody>
      </p:sp>
      <p:sp>
        <p:nvSpPr>
          <p:cNvPr id="6" name="Footer Placeholder 5"/>
          <p:cNvSpPr>
            <a:spLocks noGrp="1"/>
          </p:cNvSpPr>
          <p:nvPr>
            <p:ph type="ftr" sz="quarter" idx="11"/>
          </p:nvPr>
        </p:nvSpPr>
        <p:spPr/>
        <p:txBody>
          <a:bodyPr/>
          <a:lstStyle/>
          <a:p>
            <a:r>
              <a:rPr lang="en-GB"/>
              <a:t>©BBKA</a:t>
            </a:r>
          </a:p>
        </p:txBody>
      </p:sp>
      <p:sp>
        <p:nvSpPr>
          <p:cNvPr id="7" name="Slide Number Placeholder 6"/>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3830087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C5189B-1F16-418C-BDE8-539A84316A8B}" type="datetime1">
              <a:rPr lang="en-GB" smtClean="0"/>
              <a:t>26/02/2024</a:t>
            </a:fld>
            <a:endParaRPr lang="en-GB"/>
          </a:p>
        </p:txBody>
      </p:sp>
      <p:sp>
        <p:nvSpPr>
          <p:cNvPr id="8" name="Footer Placeholder 7"/>
          <p:cNvSpPr>
            <a:spLocks noGrp="1"/>
          </p:cNvSpPr>
          <p:nvPr>
            <p:ph type="ftr" sz="quarter" idx="11"/>
          </p:nvPr>
        </p:nvSpPr>
        <p:spPr/>
        <p:txBody>
          <a:bodyPr/>
          <a:lstStyle/>
          <a:p>
            <a:r>
              <a:rPr lang="en-GB"/>
              <a:t>©BBKA</a:t>
            </a:r>
          </a:p>
        </p:txBody>
      </p:sp>
      <p:sp>
        <p:nvSpPr>
          <p:cNvPr id="9" name="Slide Number Placeholder 8"/>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4110045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F19441-5758-427F-B62B-05E73A64A9E1}" type="datetime1">
              <a:rPr lang="en-GB" smtClean="0"/>
              <a:t>26/02/2024</a:t>
            </a:fld>
            <a:endParaRPr lang="en-GB"/>
          </a:p>
        </p:txBody>
      </p:sp>
      <p:sp>
        <p:nvSpPr>
          <p:cNvPr id="4" name="Footer Placeholder 3"/>
          <p:cNvSpPr>
            <a:spLocks noGrp="1"/>
          </p:cNvSpPr>
          <p:nvPr>
            <p:ph type="ftr" sz="quarter" idx="11"/>
          </p:nvPr>
        </p:nvSpPr>
        <p:spPr/>
        <p:txBody>
          <a:bodyPr/>
          <a:lstStyle/>
          <a:p>
            <a:r>
              <a:rPr lang="en-GB"/>
              <a:t>©BBKA</a:t>
            </a:r>
          </a:p>
        </p:txBody>
      </p:sp>
      <p:sp>
        <p:nvSpPr>
          <p:cNvPr id="5" name="Slide Number Placeholder 4"/>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2668045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0E84D-5661-4CFD-8B28-B104F52B9FB9}" type="datetime1">
              <a:rPr lang="en-GB" smtClean="0"/>
              <a:t>26/02/2024</a:t>
            </a:fld>
            <a:endParaRPr lang="en-GB"/>
          </a:p>
        </p:txBody>
      </p:sp>
      <p:sp>
        <p:nvSpPr>
          <p:cNvPr id="3" name="Footer Placeholder 2"/>
          <p:cNvSpPr>
            <a:spLocks noGrp="1"/>
          </p:cNvSpPr>
          <p:nvPr>
            <p:ph type="ftr" sz="quarter" idx="11"/>
          </p:nvPr>
        </p:nvSpPr>
        <p:spPr/>
        <p:txBody>
          <a:bodyPr/>
          <a:lstStyle/>
          <a:p>
            <a:r>
              <a:rPr lang="en-GB"/>
              <a:t>©BBKA</a:t>
            </a:r>
          </a:p>
        </p:txBody>
      </p:sp>
      <p:sp>
        <p:nvSpPr>
          <p:cNvPr id="4" name="Slide Number Placeholder 3"/>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124967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391AD4-D114-48A1-8584-46C6F822835B}" type="datetime1">
              <a:rPr lang="en-GB" smtClean="0"/>
              <a:t>26/02/2024</a:t>
            </a:fld>
            <a:endParaRPr lang="en-GB"/>
          </a:p>
        </p:txBody>
      </p:sp>
      <p:sp>
        <p:nvSpPr>
          <p:cNvPr id="6" name="Footer Placeholder 5"/>
          <p:cNvSpPr>
            <a:spLocks noGrp="1"/>
          </p:cNvSpPr>
          <p:nvPr>
            <p:ph type="ftr" sz="quarter" idx="11"/>
          </p:nvPr>
        </p:nvSpPr>
        <p:spPr/>
        <p:txBody>
          <a:bodyPr/>
          <a:lstStyle/>
          <a:p>
            <a:r>
              <a:rPr lang="en-GB"/>
              <a:t>©BBKA</a:t>
            </a:r>
          </a:p>
        </p:txBody>
      </p:sp>
      <p:sp>
        <p:nvSpPr>
          <p:cNvPr id="7" name="Slide Number Placeholder 6"/>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668804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4A91C1-FCDE-4696-8C49-5577B255EBB8}" type="datetime1">
              <a:rPr lang="en-GB" smtClean="0"/>
              <a:t>26/02/2024</a:t>
            </a:fld>
            <a:endParaRPr lang="en-GB"/>
          </a:p>
        </p:txBody>
      </p:sp>
      <p:sp>
        <p:nvSpPr>
          <p:cNvPr id="6" name="Footer Placeholder 5"/>
          <p:cNvSpPr>
            <a:spLocks noGrp="1"/>
          </p:cNvSpPr>
          <p:nvPr>
            <p:ph type="ftr" sz="quarter" idx="11"/>
          </p:nvPr>
        </p:nvSpPr>
        <p:spPr/>
        <p:txBody>
          <a:bodyPr/>
          <a:lstStyle/>
          <a:p>
            <a:r>
              <a:rPr lang="en-GB"/>
              <a:t>©BBKA</a:t>
            </a:r>
          </a:p>
        </p:txBody>
      </p:sp>
      <p:sp>
        <p:nvSpPr>
          <p:cNvPr id="7" name="Slide Number Placeholder 6"/>
          <p:cNvSpPr>
            <a:spLocks noGrp="1"/>
          </p:cNvSpPr>
          <p:nvPr>
            <p:ph type="sldNum" sz="quarter" idx="12"/>
          </p:nvPr>
        </p:nvSpPr>
        <p:spPr/>
        <p:txBody>
          <a:bodyPr/>
          <a:lstStyle/>
          <a:p>
            <a:fld id="{18A06388-BFE7-42C6-B074-DFA05E925FE0}" type="slidenum">
              <a:rPr lang="en-GB" smtClean="0"/>
              <a:pPr/>
              <a:t>‹#›</a:t>
            </a:fld>
            <a:endParaRPr lang="en-GB"/>
          </a:p>
        </p:txBody>
      </p:sp>
    </p:spTree>
    <p:extLst>
      <p:ext uri="{BB962C8B-B14F-4D97-AF65-F5344CB8AC3E}">
        <p14:creationId xmlns:p14="http://schemas.microsoft.com/office/powerpoint/2010/main" val="2063893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2057" y="342108"/>
            <a:ext cx="873034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53FF9-A332-47B7-A99E-4751F77A9EBD}" type="datetime1">
              <a:rPr lang="en-GB" smtClean="0"/>
              <a:t>26/02/2024</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©BBKA</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06388-BFE7-42C6-B074-DFA05E925FE0}" type="slidenum">
              <a:rPr lang="en-GB" smtClean="0"/>
              <a:pPr/>
              <a:t>‹#›</a:t>
            </a:fld>
            <a:endParaRPr lang="en-GB"/>
          </a:p>
        </p:txBody>
      </p:sp>
      <p:pic>
        <p:nvPicPr>
          <p:cNvPr id="9" name="Picture 8" descr="A picture containing text, black, dark&#10;&#10;Description automatically generated">
            <a:extLst>
              <a:ext uri="{FF2B5EF4-FFF2-40B4-BE49-F238E27FC236}">
                <a16:creationId xmlns:a16="http://schemas.microsoft.com/office/drawing/2014/main" id="{96420017-4389-4B59-B05E-A1A935096A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8682" y="136524"/>
            <a:ext cx="1484065" cy="1273307"/>
          </a:xfrm>
          <a:prstGeom prst="rect">
            <a:avLst/>
          </a:prstGeom>
        </p:spPr>
      </p:pic>
    </p:spTree>
    <p:extLst>
      <p:ext uri="{BB962C8B-B14F-4D97-AF65-F5344CB8AC3E}">
        <p14:creationId xmlns:p14="http://schemas.microsoft.com/office/powerpoint/2010/main" val="3603495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jpe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918713" y="5029200"/>
            <a:ext cx="6470614" cy="557561"/>
          </a:xfrm>
        </p:spPr>
        <p:txBody>
          <a:bodyPr anchor="t">
            <a:normAutofit fontScale="90000"/>
          </a:bodyPr>
          <a:lstStyle/>
          <a:p>
            <a:pPr>
              <a:defRPr/>
            </a:pPr>
            <a:r>
              <a:rPr lang="en-GB" dirty="0"/>
              <a:t>Introduction to  Beekeeping</a:t>
            </a:r>
            <a:br>
              <a:rPr lang="en-GB" dirty="0"/>
            </a:br>
            <a:r>
              <a:rPr lang="en-GB" dirty="0"/>
              <a:t> session one :- introduction</a:t>
            </a:r>
          </a:p>
        </p:txBody>
      </p:sp>
      <p:sp>
        <p:nvSpPr>
          <p:cNvPr id="65539" name="Rectangle 3"/>
          <p:cNvSpPr>
            <a:spLocks noGrp="1" noChangeArrowheads="1"/>
          </p:cNvSpPr>
          <p:nvPr>
            <p:ph type="body" idx="1"/>
          </p:nvPr>
        </p:nvSpPr>
        <p:spPr>
          <a:xfrm>
            <a:off x="1148248" y="1022709"/>
            <a:ext cx="9895504" cy="3904482"/>
          </a:xfrm>
        </p:spPr>
        <p:txBody>
          <a:bodyPr anchor="b">
            <a:noAutofit/>
          </a:bodyPr>
          <a:lstStyle/>
          <a:p>
            <a:pPr algn="ctr">
              <a:buClr>
                <a:schemeClr val="tx1">
                  <a:shade val="95000"/>
                </a:schemeClr>
              </a:buClr>
              <a:defRPr/>
            </a:pPr>
            <a:r>
              <a:rPr lang="en-GB" sz="6600" b="1" dirty="0">
                <a:solidFill>
                  <a:schemeClr val="tx1"/>
                </a:solidFill>
              </a:rPr>
              <a:t>Welcome </a:t>
            </a:r>
          </a:p>
          <a:p>
            <a:pPr algn="ctr">
              <a:buClr>
                <a:schemeClr val="tx1">
                  <a:shade val="95000"/>
                </a:schemeClr>
              </a:buClr>
              <a:defRPr/>
            </a:pPr>
            <a:r>
              <a:rPr lang="en-GB" sz="6600" b="1" dirty="0">
                <a:solidFill>
                  <a:schemeClr val="tx1"/>
                </a:solidFill>
              </a:rPr>
              <a:t>to </a:t>
            </a:r>
          </a:p>
          <a:p>
            <a:pPr algn="ctr">
              <a:buClr>
                <a:schemeClr val="tx1">
                  <a:shade val="95000"/>
                </a:schemeClr>
              </a:buClr>
              <a:defRPr/>
            </a:pPr>
            <a:r>
              <a:rPr lang="en-GB" sz="6600" b="1" dirty="0" err="1">
                <a:solidFill>
                  <a:schemeClr val="tx1"/>
                </a:solidFill>
              </a:rPr>
              <a:t>Barkston</a:t>
            </a:r>
            <a:r>
              <a:rPr lang="en-GB" sz="6600" b="1" dirty="0">
                <a:solidFill>
                  <a:schemeClr val="tx1"/>
                </a:solidFill>
              </a:rPr>
              <a:t> Ash Beekeepers Association</a:t>
            </a:r>
          </a:p>
        </p:txBody>
      </p:sp>
      <p:sp>
        <p:nvSpPr>
          <p:cNvPr id="2" name="Footer Placeholder 1">
            <a:extLst>
              <a:ext uri="{FF2B5EF4-FFF2-40B4-BE49-F238E27FC236}">
                <a16:creationId xmlns:a16="http://schemas.microsoft.com/office/drawing/2014/main" id="{E9EA798C-358D-42C1-8E3E-E17CA45B9E65}"/>
              </a:ext>
            </a:extLst>
          </p:cNvPr>
          <p:cNvSpPr>
            <a:spLocks noGrp="1"/>
          </p:cNvSpPr>
          <p:nvPr>
            <p:ph type="ftr" sz="quarter" idx="11"/>
          </p:nvPr>
        </p:nvSpPr>
        <p:spPr/>
        <p:txBody>
          <a:bodyPr anchor="ctr">
            <a:normAutofit/>
          </a:bodyPr>
          <a:lstStyle/>
          <a:p>
            <a:pPr>
              <a:spcAft>
                <a:spcPts val="600"/>
              </a:spcAft>
            </a:pPr>
            <a:r>
              <a:rPr lang="en-GB" dirty="0"/>
              <a:t>©BABKA</a:t>
            </a:r>
          </a:p>
        </p:txBody>
      </p:sp>
    </p:spTree>
    <p:extLst>
      <p:ext uri="{BB962C8B-B14F-4D97-AF65-F5344CB8AC3E}">
        <p14:creationId xmlns:p14="http://schemas.microsoft.com/office/powerpoint/2010/main" val="1461032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wasp_nest.jpg"/>
          <p:cNvPicPr>
            <a:picLocks noChangeAspect="1"/>
          </p:cNvPicPr>
          <p:nvPr/>
        </p:nvPicPr>
        <p:blipFill>
          <a:blip r:embed="rId3" cstate="print"/>
          <a:srcRect/>
          <a:stretch>
            <a:fillRect/>
          </a:stretch>
        </p:blipFill>
        <p:spPr bwMode="auto">
          <a:xfrm>
            <a:off x="5005784" y="1480124"/>
            <a:ext cx="3020616" cy="2812256"/>
          </a:xfrm>
          <a:prstGeom prst="rect">
            <a:avLst/>
          </a:prstGeom>
          <a:noFill/>
          <a:ln w="12700">
            <a:solidFill>
              <a:schemeClr val="tx1"/>
            </a:solidFill>
            <a:miter lim="800000"/>
            <a:headEnd/>
            <a:tailEnd/>
          </a:ln>
        </p:spPr>
      </p:pic>
      <p:pic>
        <p:nvPicPr>
          <p:cNvPr id="124932" name="Picture 2" descr="Wasp nest 2.jpg"/>
          <p:cNvPicPr>
            <a:picLocks noChangeAspect="1"/>
          </p:cNvPicPr>
          <p:nvPr/>
        </p:nvPicPr>
        <p:blipFill>
          <a:blip r:embed="rId4" cstate="print"/>
          <a:srcRect/>
          <a:stretch>
            <a:fillRect/>
          </a:stretch>
        </p:blipFill>
        <p:spPr bwMode="auto">
          <a:xfrm>
            <a:off x="950978" y="2456349"/>
            <a:ext cx="3917156" cy="2937272"/>
          </a:xfrm>
          <a:prstGeom prst="rect">
            <a:avLst/>
          </a:prstGeom>
          <a:noFill/>
          <a:ln w="12700">
            <a:solidFill>
              <a:schemeClr val="tx1"/>
            </a:solidFill>
            <a:miter lim="800000"/>
            <a:headEnd/>
            <a:tailEnd/>
          </a:ln>
        </p:spPr>
      </p:pic>
      <p:pic>
        <p:nvPicPr>
          <p:cNvPr id="124934" name="Picture 6" descr="Transparency0012"/>
          <p:cNvPicPr>
            <a:picLocks noChangeAspect="1" noChangeArrowheads="1"/>
          </p:cNvPicPr>
          <p:nvPr/>
        </p:nvPicPr>
        <p:blipFill>
          <a:blip r:embed="rId5" cstate="print"/>
          <a:srcRect/>
          <a:stretch>
            <a:fillRect/>
          </a:stretch>
        </p:blipFill>
        <p:spPr bwMode="auto">
          <a:xfrm>
            <a:off x="8362740" y="2682249"/>
            <a:ext cx="3454122" cy="3191698"/>
          </a:xfrm>
          <a:prstGeom prst="rect">
            <a:avLst/>
          </a:prstGeom>
          <a:noFill/>
          <a:ln w="12700">
            <a:solidFill>
              <a:schemeClr val="tx1"/>
            </a:solidFill>
            <a:miter lim="800000"/>
            <a:headEnd/>
            <a:tailEnd/>
          </a:ln>
        </p:spPr>
      </p:pic>
      <p:sp>
        <p:nvSpPr>
          <p:cNvPr id="2" name="Title 1">
            <a:extLst>
              <a:ext uri="{FF2B5EF4-FFF2-40B4-BE49-F238E27FC236}">
                <a16:creationId xmlns:a16="http://schemas.microsoft.com/office/drawing/2014/main" id="{D245CC1A-1F3C-4C42-869F-D6DF30CBF8B7}"/>
              </a:ext>
            </a:extLst>
          </p:cNvPr>
          <p:cNvSpPr>
            <a:spLocks noGrp="1"/>
          </p:cNvSpPr>
          <p:nvPr>
            <p:ph type="title"/>
          </p:nvPr>
        </p:nvSpPr>
        <p:spPr>
          <a:xfrm>
            <a:off x="1387356" y="201875"/>
            <a:ext cx="8730343" cy="1143000"/>
          </a:xfrm>
        </p:spPr>
        <p:txBody>
          <a:bodyPr/>
          <a:lstStyle/>
          <a:p>
            <a:r>
              <a:rPr lang="en-GB" dirty="0"/>
              <a:t>Wasp nests</a:t>
            </a:r>
          </a:p>
        </p:txBody>
      </p:sp>
      <p:sp>
        <p:nvSpPr>
          <p:cNvPr id="7" name="Footer Placeholder 1">
            <a:extLst>
              <a:ext uri="{FF2B5EF4-FFF2-40B4-BE49-F238E27FC236}">
                <a16:creationId xmlns:a16="http://schemas.microsoft.com/office/drawing/2014/main" id="{068D8B6D-FFBB-4E7A-AA7C-2E9465D8CF0F}"/>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316924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2" descr="solitary bees nest.jpg"/>
          <p:cNvPicPr>
            <a:picLocks noChangeAspect="1"/>
          </p:cNvPicPr>
          <p:nvPr/>
        </p:nvPicPr>
        <p:blipFill>
          <a:blip r:embed="rId3" cstate="print"/>
          <a:srcRect/>
          <a:stretch>
            <a:fillRect/>
          </a:stretch>
        </p:blipFill>
        <p:spPr bwMode="auto">
          <a:xfrm>
            <a:off x="9269551" y="2193430"/>
            <a:ext cx="1897856" cy="2376488"/>
          </a:xfrm>
          <a:prstGeom prst="rect">
            <a:avLst/>
          </a:prstGeom>
          <a:noFill/>
          <a:ln w="12700">
            <a:solidFill>
              <a:schemeClr val="tx1"/>
            </a:solidFill>
            <a:miter lim="800000"/>
            <a:headEnd/>
            <a:tailEnd/>
          </a:ln>
        </p:spPr>
      </p:pic>
      <p:pic>
        <p:nvPicPr>
          <p:cNvPr id="126981" name="Picture 3" descr="bumble bee nest.jpg"/>
          <p:cNvPicPr>
            <a:picLocks noChangeAspect="1"/>
          </p:cNvPicPr>
          <p:nvPr/>
        </p:nvPicPr>
        <p:blipFill>
          <a:blip r:embed="rId4" cstate="print"/>
          <a:srcRect/>
          <a:stretch>
            <a:fillRect/>
          </a:stretch>
        </p:blipFill>
        <p:spPr bwMode="auto">
          <a:xfrm>
            <a:off x="493536" y="2736271"/>
            <a:ext cx="2612231" cy="2862263"/>
          </a:xfrm>
          <a:prstGeom prst="rect">
            <a:avLst/>
          </a:prstGeom>
          <a:noFill/>
          <a:ln w="12700">
            <a:solidFill>
              <a:schemeClr val="tx1"/>
            </a:solidFill>
            <a:miter lim="800000"/>
            <a:headEnd/>
            <a:tailEnd/>
          </a:ln>
        </p:spPr>
      </p:pic>
      <p:pic>
        <p:nvPicPr>
          <p:cNvPr id="126983" name="Picture 4"/>
          <p:cNvPicPr>
            <a:picLocks noChangeAspect="1" noChangeArrowheads="1"/>
          </p:cNvPicPr>
          <p:nvPr/>
        </p:nvPicPr>
        <p:blipFill>
          <a:blip r:embed="rId5" cstate="print"/>
          <a:srcRect/>
          <a:stretch>
            <a:fillRect/>
          </a:stretch>
        </p:blipFill>
        <p:spPr bwMode="auto">
          <a:xfrm>
            <a:off x="3778202" y="1362374"/>
            <a:ext cx="3034904" cy="2019300"/>
          </a:xfrm>
          <a:prstGeom prst="rect">
            <a:avLst/>
          </a:prstGeom>
          <a:noFill/>
          <a:ln w="3175">
            <a:solidFill>
              <a:schemeClr val="tx1"/>
            </a:solidFill>
            <a:miter lim="800000"/>
            <a:headEnd/>
            <a:tailEnd/>
          </a:ln>
        </p:spPr>
      </p:pic>
      <p:pic>
        <p:nvPicPr>
          <p:cNvPr id="126984" name="Picture 8" descr="Transparency0013"/>
          <p:cNvPicPr>
            <a:picLocks noChangeAspect="1" noChangeArrowheads="1"/>
          </p:cNvPicPr>
          <p:nvPr/>
        </p:nvPicPr>
        <p:blipFill>
          <a:blip r:embed="rId6" cstate="print"/>
          <a:srcRect/>
          <a:stretch>
            <a:fillRect/>
          </a:stretch>
        </p:blipFill>
        <p:spPr bwMode="auto">
          <a:xfrm>
            <a:off x="6979372" y="2477990"/>
            <a:ext cx="2094056" cy="1358399"/>
          </a:xfrm>
          <a:prstGeom prst="rect">
            <a:avLst/>
          </a:prstGeom>
          <a:noFill/>
          <a:ln w="12700">
            <a:solidFill>
              <a:schemeClr val="tx1"/>
            </a:solidFill>
            <a:miter lim="800000"/>
            <a:headEnd/>
            <a:tailEnd/>
          </a:ln>
        </p:spPr>
      </p:pic>
      <p:pic>
        <p:nvPicPr>
          <p:cNvPr id="126985" name="Picture 9" descr="Transparency0014"/>
          <p:cNvPicPr>
            <a:picLocks noChangeAspect="1" noChangeArrowheads="1"/>
          </p:cNvPicPr>
          <p:nvPr/>
        </p:nvPicPr>
        <p:blipFill>
          <a:blip r:embed="rId7" cstate="print"/>
          <a:srcRect/>
          <a:stretch>
            <a:fillRect/>
          </a:stretch>
        </p:blipFill>
        <p:spPr bwMode="auto">
          <a:xfrm>
            <a:off x="4383040" y="3999557"/>
            <a:ext cx="3394384" cy="2193626"/>
          </a:xfrm>
          <a:prstGeom prst="rect">
            <a:avLst/>
          </a:prstGeom>
          <a:noFill/>
          <a:ln w="12700">
            <a:solidFill>
              <a:schemeClr val="tx1"/>
            </a:solidFill>
            <a:miter lim="800000"/>
            <a:headEnd/>
            <a:tailEnd/>
          </a:ln>
        </p:spPr>
      </p:pic>
      <p:sp>
        <p:nvSpPr>
          <p:cNvPr id="2" name="Title 1">
            <a:extLst>
              <a:ext uri="{FF2B5EF4-FFF2-40B4-BE49-F238E27FC236}">
                <a16:creationId xmlns:a16="http://schemas.microsoft.com/office/drawing/2014/main" id="{521D6D9E-4403-4FF8-B22A-D1D1DF0C2719}"/>
              </a:ext>
            </a:extLst>
          </p:cNvPr>
          <p:cNvSpPr>
            <a:spLocks noGrp="1"/>
          </p:cNvSpPr>
          <p:nvPr>
            <p:ph type="title"/>
          </p:nvPr>
        </p:nvSpPr>
        <p:spPr/>
        <p:txBody>
          <a:bodyPr>
            <a:normAutofit fontScale="90000"/>
          </a:bodyPr>
          <a:lstStyle/>
          <a:p>
            <a:br>
              <a:rPr lang="en-US" b="1" dirty="0">
                <a:solidFill>
                  <a:schemeClr val="accent1">
                    <a:lumMod val="60000"/>
                    <a:lumOff val="40000"/>
                  </a:schemeClr>
                </a:solidFill>
                <a:effectLst>
                  <a:outerShdw blurRad="38100" dist="38100" dir="2700000" algn="tl">
                    <a:srgbClr val="000000"/>
                  </a:outerShdw>
                </a:effectLst>
              </a:rPr>
            </a:br>
            <a:endParaRPr lang="en-GB" dirty="0"/>
          </a:p>
        </p:txBody>
      </p:sp>
      <p:sp>
        <p:nvSpPr>
          <p:cNvPr id="10" name="Footer Placeholder 1">
            <a:extLst>
              <a:ext uri="{FF2B5EF4-FFF2-40B4-BE49-F238E27FC236}">
                <a16:creationId xmlns:a16="http://schemas.microsoft.com/office/drawing/2014/main" id="{5E66EE84-62C4-4889-B16A-5FFF1793D7C9}"/>
              </a:ext>
            </a:extLst>
          </p:cNvPr>
          <p:cNvSpPr>
            <a:spLocks noGrp="1"/>
          </p:cNvSpPr>
          <p:nvPr>
            <p:ph type="ftr" sz="quarter" idx="11"/>
          </p:nvPr>
        </p:nvSpPr>
        <p:spPr/>
        <p:txBody>
          <a:bodyPr/>
          <a:lstStyle/>
          <a:p>
            <a:r>
              <a:rPr lang="en-GB" dirty="0"/>
              <a:t>©BABKA</a:t>
            </a:r>
          </a:p>
        </p:txBody>
      </p:sp>
      <p:sp>
        <p:nvSpPr>
          <p:cNvPr id="4" name="Rectangle 3">
            <a:extLst>
              <a:ext uri="{FF2B5EF4-FFF2-40B4-BE49-F238E27FC236}">
                <a16:creationId xmlns:a16="http://schemas.microsoft.com/office/drawing/2014/main" id="{60327506-0141-4F1D-83C3-70461E7B1357}"/>
              </a:ext>
            </a:extLst>
          </p:cNvPr>
          <p:cNvSpPr/>
          <p:nvPr/>
        </p:nvSpPr>
        <p:spPr>
          <a:xfrm>
            <a:off x="4328993" y="423128"/>
            <a:ext cx="2257990" cy="769441"/>
          </a:xfrm>
          <a:prstGeom prst="rect">
            <a:avLst/>
          </a:prstGeom>
        </p:spPr>
        <p:txBody>
          <a:bodyPr wrap="none">
            <a:spAutoFit/>
          </a:bodyPr>
          <a:lstStyle/>
          <a:p>
            <a:r>
              <a:rPr lang="en-GB" sz="4400" dirty="0"/>
              <a:t>Bee</a:t>
            </a:r>
            <a:r>
              <a:rPr lang="en-GB" sz="4000" dirty="0"/>
              <a:t> nests</a:t>
            </a:r>
          </a:p>
        </p:txBody>
      </p:sp>
    </p:spTree>
    <p:extLst>
      <p:ext uri="{BB962C8B-B14F-4D97-AF65-F5344CB8AC3E}">
        <p14:creationId xmlns:p14="http://schemas.microsoft.com/office/powerpoint/2010/main" val="3958203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additive="base">
                                        <p:cTn id="7" dur="500" fill="hold"/>
                                        <p:tgtEl>
                                          <p:spTgt spid="126981"/>
                                        </p:tgtEl>
                                        <p:attrNameLst>
                                          <p:attrName>ppt_x</p:attrName>
                                        </p:attrNameLst>
                                      </p:cBhvr>
                                      <p:tavLst>
                                        <p:tav tm="0">
                                          <p:val>
                                            <p:strVal val="#ppt_x"/>
                                          </p:val>
                                        </p:tav>
                                        <p:tav tm="100000">
                                          <p:val>
                                            <p:strVal val="#ppt_x"/>
                                          </p:val>
                                        </p:tav>
                                      </p:tavLst>
                                    </p:anim>
                                    <p:anim calcmode="lin" valueType="num">
                                      <p:cBhvr additive="base">
                                        <p:cTn id="8" dur="500" fill="hold"/>
                                        <p:tgtEl>
                                          <p:spTgt spid="1269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6983"/>
                                        </p:tgtEl>
                                        <p:attrNameLst>
                                          <p:attrName>style.visibility</p:attrName>
                                        </p:attrNameLst>
                                      </p:cBhvr>
                                      <p:to>
                                        <p:strVal val="visible"/>
                                      </p:to>
                                    </p:set>
                                    <p:anim calcmode="lin" valueType="num">
                                      <p:cBhvr additive="base">
                                        <p:cTn id="13" dur="500" fill="hold"/>
                                        <p:tgtEl>
                                          <p:spTgt spid="126983"/>
                                        </p:tgtEl>
                                        <p:attrNameLst>
                                          <p:attrName>ppt_x</p:attrName>
                                        </p:attrNameLst>
                                      </p:cBhvr>
                                      <p:tavLst>
                                        <p:tav tm="0">
                                          <p:val>
                                            <p:strVal val="1+#ppt_w/2"/>
                                          </p:val>
                                        </p:tav>
                                        <p:tav tm="100000">
                                          <p:val>
                                            <p:strVal val="#ppt_x"/>
                                          </p:val>
                                        </p:tav>
                                      </p:tavLst>
                                    </p:anim>
                                    <p:anim calcmode="lin" valueType="num">
                                      <p:cBhvr additive="base">
                                        <p:cTn id="14" dur="500" fill="hold"/>
                                        <p:tgtEl>
                                          <p:spTgt spid="1269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additive="base">
                                        <p:cTn id="19" dur="500" fill="hold"/>
                                        <p:tgtEl>
                                          <p:spTgt spid="126984"/>
                                        </p:tgtEl>
                                        <p:attrNameLst>
                                          <p:attrName>ppt_x</p:attrName>
                                        </p:attrNameLst>
                                      </p:cBhvr>
                                      <p:tavLst>
                                        <p:tav tm="0">
                                          <p:val>
                                            <p:strVal val="#ppt_x"/>
                                          </p:val>
                                        </p:tav>
                                        <p:tav tm="100000">
                                          <p:val>
                                            <p:strVal val="#ppt_x"/>
                                          </p:val>
                                        </p:tav>
                                      </p:tavLst>
                                    </p:anim>
                                    <p:anim calcmode="lin" valueType="num">
                                      <p:cBhvr additive="base">
                                        <p:cTn id="20" dur="500" fill="hold"/>
                                        <p:tgtEl>
                                          <p:spTgt spid="1269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6980"/>
                                        </p:tgtEl>
                                        <p:attrNameLst>
                                          <p:attrName>style.visibility</p:attrName>
                                        </p:attrNameLst>
                                      </p:cBhvr>
                                      <p:to>
                                        <p:strVal val="visible"/>
                                      </p:to>
                                    </p:set>
                                    <p:anim calcmode="lin" valueType="num">
                                      <p:cBhvr additive="base">
                                        <p:cTn id="25" dur="500" fill="hold"/>
                                        <p:tgtEl>
                                          <p:spTgt spid="126980"/>
                                        </p:tgtEl>
                                        <p:attrNameLst>
                                          <p:attrName>ppt_x</p:attrName>
                                        </p:attrNameLst>
                                      </p:cBhvr>
                                      <p:tavLst>
                                        <p:tav tm="0">
                                          <p:val>
                                            <p:strVal val="#ppt_x"/>
                                          </p:val>
                                        </p:tav>
                                        <p:tav tm="100000">
                                          <p:val>
                                            <p:strVal val="#ppt_x"/>
                                          </p:val>
                                        </p:tav>
                                      </p:tavLst>
                                    </p:anim>
                                    <p:anim calcmode="lin" valueType="num">
                                      <p:cBhvr additive="base">
                                        <p:cTn id="26" dur="500" fill="hold"/>
                                        <p:tgtEl>
                                          <p:spTgt spid="12698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6985"/>
                                        </p:tgtEl>
                                        <p:attrNameLst>
                                          <p:attrName>style.visibility</p:attrName>
                                        </p:attrNameLst>
                                      </p:cBhvr>
                                      <p:to>
                                        <p:strVal val="visible"/>
                                      </p:to>
                                    </p:set>
                                    <p:anim calcmode="lin" valueType="num">
                                      <p:cBhvr additive="base">
                                        <p:cTn id="31" dur="500" fill="hold"/>
                                        <p:tgtEl>
                                          <p:spTgt spid="126985"/>
                                        </p:tgtEl>
                                        <p:attrNameLst>
                                          <p:attrName>ppt_x</p:attrName>
                                        </p:attrNameLst>
                                      </p:cBhvr>
                                      <p:tavLst>
                                        <p:tav tm="0">
                                          <p:val>
                                            <p:strVal val="#ppt_x"/>
                                          </p:val>
                                        </p:tav>
                                        <p:tav tm="100000">
                                          <p:val>
                                            <p:strVal val="#ppt_x"/>
                                          </p:val>
                                        </p:tav>
                                      </p:tavLst>
                                    </p:anim>
                                    <p:anim calcmode="lin" valueType="num">
                                      <p:cBhvr additive="base">
                                        <p:cTn id="32" dur="500" fill="hold"/>
                                        <p:tgtEl>
                                          <p:spTgt spid="126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Connector: Curved 49">
            <a:extLst>
              <a:ext uri="{FF2B5EF4-FFF2-40B4-BE49-F238E27FC236}">
                <a16:creationId xmlns:a16="http://schemas.microsoft.com/office/drawing/2014/main" id="{8AC9D5B6-26D8-468C-9344-2804C1B5169B}"/>
              </a:ext>
            </a:extLst>
          </p:cNvPr>
          <p:cNvCxnSpPr>
            <a:cxnSpLocks/>
          </p:cNvCxnSpPr>
          <p:nvPr/>
        </p:nvCxnSpPr>
        <p:spPr>
          <a:xfrm rot="5400000" flipH="1" flipV="1">
            <a:off x="4251169" y="1242709"/>
            <a:ext cx="210503" cy="162066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4A3ACF-706D-4258-8090-4FFD8BF48831}"/>
              </a:ext>
            </a:extLst>
          </p:cNvPr>
          <p:cNvSpPr txBox="1"/>
          <p:nvPr/>
        </p:nvSpPr>
        <p:spPr>
          <a:xfrm>
            <a:off x="5482531" y="1668763"/>
            <a:ext cx="1226939" cy="715581"/>
          </a:xfrm>
          <a:prstGeom prst="rect">
            <a:avLst/>
          </a:prstGeom>
          <a:noFill/>
        </p:spPr>
        <p:txBody>
          <a:bodyPr wrap="none" rtlCol="0">
            <a:spAutoFit/>
          </a:bodyPr>
          <a:lstStyle/>
          <a:p>
            <a:pPr algn="ctr"/>
            <a:r>
              <a:rPr lang="en-GB" sz="1350" dirty="0"/>
              <a:t>Winter</a:t>
            </a:r>
          </a:p>
          <a:p>
            <a:pPr algn="ctr"/>
            <a:r>
              <a:rPr lang="en-GB" sz="1350" dirty="0"/>
              <a:t>Solitary Queen</a:t>
            </a:r>
          </a:p>
          <a:p>
            <a:pPr algn="ctr"/>
            <a:r>
              <a:rPr lang="en-GB" sz="1350" dirty="0"/>
              <a:t>Hibernates</a:t>
            </a:r>
          </a:p>
        </p:txBody>
      </p:sp>
      <p:grpSp>
        <p:nvGrpSpPr>
          <p:cNvPr id="5" name="Group 4">
            <a:extLst>
              <a:ext uri="{FF2B5EF4-FFF2-40B4-BE49-F238E27FC236}">
                <a16:creationId xmlns:a16="http://schemas.microsoft.com/office/drawing/2014/main" id="{2835FA72-4BB8-4110-88E7-24815899B7A8}"/>
              </a:ext>
            </a:extLst>
          </p:cNvPr>
          <p:cNvGrpSpPr/>
          <p:nvPr/>
        </p:nvGrpSpPr>
        <p:grpSpPr>
          <a:xfrm>
            <a:off x="7112530" y="1921302"/>
            <a:ext cx="3522396" cy="742068"/>
            <a:chOff x="4959565" y="2080625"/>
            <a:chExt cx="3522396" cy="742068"/>
          </a:xfrm>
        </p:grpSpPr>
        <p:sp>
          <p:nvSpPr>
            <p:cNvPr id="4" name="TextBox 3">
              <a:extLst>
                <a:ext uri="{FF2B5EF4-FFF2-40B4-BE49-F238E27FC236}">
                  <a16:creationId xmlns:a16="http://schemas.microsoft.com/office/drawing/2014/main" id="{D78F5F60-F041-41F1-80E2-689F4ECD3F75}"/>
                </a:ext>
              </a:extLst>
            </p:cNvPr>
            <p:cNvSpPr txBox="1"/>
            <p:nvPr/>
          </p:nvSpPr>
          <p:spPr>
            <a:xfrm>
              <a:off x="6432168" y="2107112"/>
              <a:ext cx="2049793" cy="715581"/>
            </a:xfrm>
            <a:prstGeom prst="rect">
              <a:avLst/>
            </a:prstGeom>
            <a:noFill/>
          </p:spPr>
          <p:txBody>
            <a:bodyPr wrap="none" rtlCol="0">
              <a:spAutoFit/>
            </a:bodyPr>
            <a:lstStyle/>
            <a:p>
              <a:pPr algn="ctr"/>
              <a:r>
                <a:rPr lang="en-GB" sz="1350" dirty="0"/>
                <a:t>Spring</a:t>
              </a:r>
            </a:p>
            <a:p>
              <a:pPr algn="ctr"/>
              <a:r>
                <a:rPr lang="en-GB" sz="1350" dirty="0"/>
                <a:t>Q builds nest </a:t>
              </a:r>
            </a:p>
            <a:p>
              <a:pPr algn="ctr"/>
              <a:r>
                <a:rPr lang="en-GB" sz="1350" dirty="0"/>
                <a:t>Q raises first worker brood</a:t>
              </a:r>
            </a:p>
          </p:txBody>
        </p:sp>
        <p:cxnSp>
          <p:nvCxnSpPr>
            <p:cNvPr id="11" name="Connector: Curved 10">
              <a:extLst>
                <a:ext uri="{FF2B5EF4-FFF2-40B4-BE49-F238E27FC236}">
                  <a16:creationId xmlns:a16="http://schemas.microsoft.com/office/drawing/2014/main" id="{1C644631-DEC6-46F0-8319-F02A169C5B63}"/>
                </a:ext>
              </a:extLst>
            </p:cNvPr>
            <p:cNvCxnSpPr>
              <a:cxnSpLocks/>
            </p:cNvCxnSpPr>
            <p:nvPr/>
          </p:nvCxnSpPr>
          <p:spPr>
            <a:xfrm>
              <a:off x="4959565" y="2080625"/>
              <a:ext cx="1943656" cy="104971"/>
            </a:xfrm>
            <a:prstGeom prst="curvedConnector3">
              <a:avLst>
                <a:gd name="adj1" fmla="val 91359"/>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60383FF-2BC3-484E-BC4F-D430011848BA}"/>
              </a:ext>
            </a:extLst>
          </p:cNvPr>
          <p:cNvGrpSpPr/>
          <p:nvPr/>
        </p:nvGrpSpPr>
        <p:grpSpPr>
          <a:xfrm>
            <a:off x="4877300" y="5071729"/>
            <a:ext cx="5613306" cy="1334142"/>
            <a:chOff x="3410457" y="5105248"/>
            <a:chExt cx="4894110" cy="758726"/>
          </a:xfrm>
        </p:grpSpPr>
        <p:sp>
          <p:nvSpPr>
            <p:cNvPr id="7" name="TextBox 6">
              <a:extLst>
                <a:ext uri="{FF2B5EF4-FFF2-40B4-BE49-F238E27FC236}">
                  <a16:creationId xmlns:a16="http://schemas.microsoft.com/office/drawing/2014/main" id="{178FC41E-F179-4C0F-965A-193DB9ED3D29}"/>
                </a:ext>
              </a:extLst>
            </p:cNvPr>
            <p:cNvSpPr txBox="1"/>
            <p:nvPr/>
          </p:nvSpPr>
          <p:spPr>
            <a:xfrm>
              <a:off x="3410457" y="5148393"/>
              <a:ext cx="2392836" cy="715581"/>
            </a:xfrm>
            <a:prstGeom prst="rect">
              <a:avLst/>
            </a:prstGeom>
            <a:noFill/>
          </p:spPr>
          <p:txBody>
            <a:bodyPr wrap="none" rtlCol="0">
              <a:spAutoFit/>
            </a:bodyPr>
            <a:lstStyle/>
            <a:p>
              <a:pPr algn="ctr"/>
              <a:r>
                <a:rPr lang="en-GB" sz="1350" dirty="0"/>
                <a:t>Summer</a:t>
              </a:r>
            </a:p>
            <a:p>
              <a:pPr algn="ctr"/>
              <a:r>
                <a:rPr lang="en-GB" sz="1350" dirty="0"/>
                <a:t>Colony built up</a:t>
              </a:r>
            </a:p>
            <a:p>
              <a:pPr algn="ctr"/>
              <a:r>
                <a:rPr lang="en-GB" sz="1350" dirty="0"/>
                <a:t>New Queens and Drones raised</a:t>
              </a:r>
            </a:p>
          </p:txBody>
        </p:sp>
        <p:cxnSp>
          <p:nvCxnSpPr>
            <p:cNvPr id="19" name="Connector: Curved 18">
              <a:extLst>
                <a:ext uri="{FF2B5EF4-FFF2-40B4-BE49-F238E27FC236}">
                  <a16:creationId xmlns:a16="http://schemas.microsoft.com/office/drawing/2014/main" id="{6069DEBC-1505-41C0-83F2-C5A7C0C820FE}"/>
                </a:ext>
              </a:extLst>
            </p:cNvPr>
            <p:cNvCxnSpPr>
              <a:cxnSpLocks/>
              <a:endCxn id="7" idx="3"/>
            </p:cNvCxnSpPr>
            <p:nvPr/>
          </p:nvCxnSpPr>
          <p:spPr>
            <a:xfrm rot="10800000" flipV="1">
              <a:off x="5803293" y="5105248"/>
              <a:ext cx="2501274" cy="400935"/>
            </a:xfrm>
            <a:prstGeom prst="curvedConnector3">
              <a:avLst>
                <a:gd name="adj1" fmla="val -87"/>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514495D-3ABD-477C-A714-FE35B701DC83}"/>
              </a:ext>
            </a:extLst>
          </p:cNvPr>
          <p:cNvGrpSpPr/>
          <p:nvPr/>
        </p:nvGrpSpPr>
        <p:grpSpPr>
          <a:xfrm>
            <a:off x="9366652" y="2782971"/>
            <a:ext cx="1888338" cy="2098271"/>
            <a:chOff x="7063959" y="2076035"/>
            <a:chExt cx="1888338" cy="2211804"/>
          </a:xfrm>
        </p:grpSpPr>
        <p:sp>
          <p:nvSpPr>
            <p:cNvPr id="6" name="TextBox 5">
              <a:extLst>
                <a:ext uri="{FF2B5EF4-FFF2-40B4-BE49-F238E27FC236}">
                  <a16:creationId xmlns:a16="http://schemas.microsoft.com/office/drawing/2014/main" id="{AEF3C790-40C7-4E9D-8C71-32512A1D7E86}"/>
                </a:ext>
              </a:extLst>
            </p:cNvPr>
            <p:cNvSpPr txBox="1"/>
            <p:nvPr/>
          </p:nvSpPr>
          <p:spPr>
            <a:xfrm>
              <a:off x="7063959" y="3572258"/>
              <a:ext cx="1888338" cy="715581"/>
            </a:xfrm>
            <a:prstGeom prst="rect">
              <a:avLst/>
            </a:prstGeom>
            <a:noFill/>
          </p:spPr>
          <p:txBody>
            <a:bodyPr wrap="none" rtlCol="0">
              <a:spAutoFit/>
            </a:bodyPr>
            <a:lstStyle/>
            <a:p>
              <a:pPr algn="ctr"/>
              <a:r>
                <a:rPr lang="en-GB" sz="1350" dirty="0"/>
                <a:t>Late spring into summer</a:t>
              </a:r>
            </a:p>
            <a:p>
              <a:pPr algn="ctr"/>
              <a:r>
                <a:rPr lang="en-GB" sz="1350" dirty="0"/>
                <a:t>Q lays eggs</a:t>
              </a:r>
            </a:p>
            <a:p>
              <a:pPr algn="ctr"/>
              <a:r>
                <a:rPr lang="en-GB" sz="1350" dirty="0"/>
                <a:t>Workers raise brood</a:t>
              </a:r>
            </a:p>
          </p:txBody>
        </p:sp>
        <p:cxnSp>
          <p:nvCxnSpPr>
            <p:cNvPr id="45" name="Connector: Curved 44">
              <a:extLst>
                <a:ext uri="{FF2B5EF4-FFF2-40B4-BE49-F238E27FC236}">
                  <a16:creationId xmlns:a16="http://schemas.microsoft.com/office/drawing/2014/main" id="{48C52D76-D283-484C-8009-74D33BC564BE}"/>
                </a:ext>
              </a:extLst>
            </p:cNvPr>
            <p:cNvCxnSpPr>
              <a:cxnSpLocks/>
            </p:cNvCxnSpPr>
            <p:nvPr/>
          </p:nvCxnSpPr>
          <p:spPr>
            <a:xfrm rot="16200000" flipH="1">
              <a:off x="7491505" y="2772439"/>
              <a:ext cx="1392812" cy="3"/>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4F837EF-A6DE-4B03-9B78-1F9177489470}"/>
              </a:ext>
            </a:extLst>
          </p:cNvPr>
          <p:cNvSpPr txBox="1"/>
          <p:nvPr/>
        </p:nvSpPr>
        <p:spPr>
          <a:xfrm>
            <a:off x="937010" y="4789804"/>
            <a:ext cx="2417008" cy="715581"/>
          </a:xfrm>
          <a:prstGeom prst="rect">
            <a:avLst/>
          </a:prstGeom>
          <a:noFill/>
        </p:spPr>
        <p:txBody>
          <a:bodyPr wrap="none" rtlCol="0">
            <a:spAutoFit/>
          </a:bodyPr>
          <a:lstStyle/>
          <a:p>
            <a:pPr algn="ctr"/>
            <a:r>
              <a:rPr lang="en-GB" sz="1350" dirty="0"/>
              <a:t>Late summer </a:t>
            </a:r>
          </a:p>
          <a:p>
            <a:pPr algn="ctr"/>
            <a:r>
              <a:rPr lang="en-GB" sz="1350" dirty="0"/>
              <a:t>Queen stops laying &amp; dies</a:t>
            </a:r>
          </a:p>
          <a:p>
            <a:pPr algn="ctr"/>
            <a:r>
              <a:rPr lang="en-GB" sz="1350" dirty="0"/>
              <a:t>Virgin Queens and Drones mate</a:t>
            </a:r>
          </a:p>
        </p:txBody>
      </p:sp>
      <p:cxnSp>
        <p:nvCxnSpPr>
          <p:cNvPr id="59" name="Connector: Curved 58">
            <a:extLst>
              <a:ext uri="{FF2B5EF4-FFF2-40B4-BE49-F238E27FC236}">
                <a16:creationId xmlns:a16="http://schemas.microsoft.com/office/drawing/2014/main" id="{0ECA52D5-1669-4888-B1CC-0158C42E30E4}"/>
              </a:ext>
            </a:extLst>
          </p:cNvPr>
          <p:cNvCxnSpPr>
            <a:cxnSpLocks/>
          </p:cNvCxnSpPr>
          <p:nvPr/>
        </p:nvCxnSpPr>
        <p:spPr>
          <a:xfrm rot="10800000" flipV="1">
            <a:off x="3439871" y="5353378"/>
            <a:ext cx="1554163" cy="6036"/>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2DC845-F94A-4522-B4E9-E3F392980DEF}"/>
              </a:ext>
            </a:extLst>
          </p:cNvPr>
          <p:cNvSpPr txBox="1"/>
          <p:nvPr/>
        </p:nvSpPr>
        <p:spPr>
          <a:xfrm>
            <a:off x="1411445" y="2026553"/>
            <a:ext cx="2497158" cy="715581"/>
          </a:xfrm>
          <a:prstGeom prst="rect">
            <a:avLst/>
          </a:prstGeom>
          <a:noFill/>
        </p:spPr>
        <p:txBody>
          <a:bodyPr wrap="none" rtlCol="0">
            <a:spAutoFit/>
          </a:bodyPr>
          <a:lstStyle/>
          <a:p>
            <a:pPr algn="ctr"/>
            <a:r>
              <a:rPr lang="en-GB" sz="1350" dirty="0"/>
              <a:t>Autumn</a:t>
            </a:r>
          </a:p>
          <a:p>
            <a:pPr algn="ctr"/>
            <a:r>
              <a:rPr lang="en-GB" sz="1350" dirty="0"/>
              <a:t>Mated Qs find overwintering site</a:t>
            </a:r>
          </a:p>
          <a:p>
            <a:pPr algn="ctr"/>
            <a:r>
              <a:rPr lang="en-GB" sz="1350" dirty="0"/>
              <a:t>Drones and Workers die</a:t>
            </a:r>
          </a:p>
        </p:txBody>
      </p:sp>
      <p:cxnSp>
        <p:nvCxnSpPr>
          <p:cNvPr id="68" name="Connector: Curved 67">
            <a:extLst>
              <a:ext uri="{FF2B5EF4-FFF2-40B4-BE49-F238E27FC236}">
                <a16:creationId xmlns:a16="http://schemas.microsoft.com/office/drawing/2014/main" id="{29DE429E-4631-4E1E-A594-307DA39E85C5}"/>
              </a:ext>
            </a:extLst>
          </p:cNvPr>
          <p:cNvCxnSpPr>
            <a:cxnSpLocks/>
          </p:cNvCxnSpPr>
          <p:nvPr/>
        </p:nvCxnSpPr>
        <p:spPr>
          <a:xfrm rot="5400000" flipH="1" flipV="1">
            <a:off x="842758" y="3542065"/>
            <a:ext cx="1915961" cy="397773"/>
          </a:xfrm>
          <a:prstGeom prst="curvedConnector3">
            <a:avLst>
              <a:gd name="adj1" fmla="val 94054"/>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325731F2-3D1C-46E9-815D-0D2E13000009}"/>
              </a:ext>
            </a:extLst>
          </p:cNvPr>
          <p:cNvSpPr>
            <a:spLocks noGrp="1"/>
          </p:cNvSpPr>
          <p:nvPr>
            <p:ph type="title"/>
          </p:nvPr>
        </p:nvSpPr>
        <p:spPr>
          <a:xfrm>
            <a:off x="2584303" y="244104"/>
            <a:ext cx="7200800" cy="1143000"/>
          </a:xfrm>
        </p:spPr>
        <p:txBody>
          <a:bodyPr>
            <a:noAutofit/>
          </a:bodyPr>
          <a:lstStyle/>
          <a:p>
            <a:pPr algn="l"/>
            <a:r>
              <a:rPr lang="en-GB" sz="3600" dirty="0"/>
              <a:t>Annual cycle Bumble bees &amp; Wasps</a:t>
            </a:r>
          </a:p>
        </p:txBody>
      </p:sp>
      <p:sp>
        <p:nvSpPr>
          <p:cNvPr id="22" name="Footer Placeholder 1">
            <a:extLst>
              <a:ext uri="{FF2B5EF4-FFF2-40B4-BE49-F238E27FC236}">
                <a16:creationId xmlns:a16="http://schemas.microsoft.com/office/drawing/2014/main" id="{1D476BBB-5884-460F-9A06-2F2093915264}"/>
              </a:ext>
            </a:extLst>
          </p:cNvPr>
          <p:cNvSpPr>
            <a:spLocks noGrp="1"/>
          </p:cNvSpPr>
          <p:nvPr>
            <p:ph type="ftr" sz="quarter" idx="11"/>
          </p:nvPr>
        </p:nvSpPr>
        <p:spPr/>
        <p:txBody>
          <a:bodyPr/>
          <a:lstStyle/>
          <a:p>
            <a:r>
              <a:rPr lang="en-GB" dirty="0"/>
              <a:t>©BABKA</a:t>
            </a:r>
          </a:p>
        </p:txBody>
      </p:sp>
      <p:pic>
        <p:nvPicPr>
          <p:cNvPr id="41" name="Picture 40">
            <a:extLst>
              <a:ext uri="{FF2B5EF4-FFF2-40B4-BE49-F238E27FC236}">
                <a16:creationId xmlns:a16="http://schemas.microsoft.com/office/drawing/2014/main" id="{5389D56E-1474-46E5-86A7-5232FCC6FA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9870" y="2728917"/>
            <a:ext cx="2216633" cy="1633562"/>
          </a:xfrm>
          <a:prstGeom prst="rect">
            <a:avLst/>
          </a:prstGeom>
        </p:spPr>
      </p:pic>
      <p:pic>
        <p:nvPicPr>
          <p:cNvPr id="23" name="Picture 22">
            <a:extLst>
              <a:ext uri="{FF2B5EF4-FFF2-40B4-BE49-F238E27FC236}">
                <a16:creationId xmlns:a16="http://schemas.microsoft.com/office/drawing/2014/main" id="{70252EBB-AD11-4673-A11B-379DBFC91F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4214" y="2732220"/>
            <a:ext cx="2216633" cy="1633562"/>
          </a:xfrm>
          <a:prstGeom prst="rect">
            <a:avLst/>
          </a:prstGeom>
        </p:spPr>
      </p:pic>
    </p:spTree>
    <p:extLst>
      <p:ext uri="{BB962C8B-B14F-4D97-AF65-F5344CB8AC3E}">
        <p14:creationId xmlns:p14="http://schemas.microsoft.com/office/powerpoint/2010/main" val="223761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AFA-5B66-4A92-B04B-1958D75487F6}"/>
              </a:ext>
            </a:extLst>
          </p:cNvPr>
          <p:cNvSpPr>
            <a:spLocks noGrp="1"/>
          </p:cNvSpPr>
          <p:nvPr>
            <p:ph type="title"/>
          </p:nvPr>
        </p:nvSpPr>
        <p:spPr>
          <a:xfrm>
            <a:off x="1531328" y="261415"/>
            <a:ext cx="8730343" cy="1143000"/>
          </a:xfrm>
        </p:spPr>
        <p:txBody>
          <a:bodyPr/>
          <a:lstStyle/>
          <a:p>
            <a:r>
              <a:rPr lang="en-GB" dirty="0"/>
              <a:t>Annual cycle honey bee colony</a:t>
            </a:r>
          </a:p>
        </p:txBody>
      </p:sp>
      <p:sp>
        <p:nvSpPr>
          <p:cNvPr id="26" name="Footer Placeholder 1">
            <a:extLst>
              <a:ext uri="{FF2B5EF4-FFF2-40B4-BE49-F238E27FC236}">
                <a16:creationId xmlns:a16="http://schemas.microsoft.com/office/drawing/2014/main" id="{CC142FD7-6247-4869-81E1-5D4F0C642B3F}"/>
              </a:ext>
            </a:extLst>
          </p:cNvPr>
          <p:cNvSpPr>
            <a:spLocks noGrp="1"/>
          </p:cNvSpPr>
          <p:nvPr>
            <p:ph type="ftr" sz="quarter" idx="11"/>
          </p:nvPr>
        </p:nvSpPr>
        <p:spPr/>
        <p:txBody>
          <a:bodyPr/>
          <a:lstStyle/>
          <a:p>
            <a:r>
              <a:rPr lang="en-GB" dirty="0"/>
              <a:t>©BABKA</a:t>
            </a:r>
          </a:p>
        </p:txBody>
      </p:sp>
      <p:sp>
        <p:nvSpPr>
          <p:cNvPr id="5" name="TextBox 4">
            <a:extLst>
              <a:ext uri="{FF2B5EF4-FFF2-40B4-BE49-F238E27FC236}">
                <a16:creationId xmlns:a16="http://schemas.microsoft.com/office/drawing/2014/main" id="{3C3EB173-0883-46FA-AB79-E3DB5D5D5137}"/>
              </a:ext>
            </a:extLst>
          </p:cNvPr>
          <p:cNvSpPr txBox="1"/>
          <p:nvPr/>
        </p:nvSpPr>
        <p:spPr>
          <a:xfrm>
            <a:off x="3566606" y="1764013"/>
            <a:ext cx="2620397" cy="1131079"/>
          </a:xfrm>
          <a:prstGeom prst="rect">
            <a:avLst/>
          </a:prstGeom>
          <a:noFill/>
        </p:spPr>
        <p:txBody>
          <a:bodyPr wrap="none" rtlCol="0">
            <a:spAutoFit/>
          </a:bodyPr>
          <a:lstStyle/>
          <a:p>
            <a:pPr algn="ctr"/>
            <a:r>
              <a:rPr lang="en-GB" sz="1350" dirty="0"/>
              <a:t>Winter</a:t>
            </a:r>
          </a:p>
          <a:p>
            <a:pPr algn="ctr"/>
            <a:r>
              <a:rPr lang="en-GB" sz="1350" dirty="0"/>
              <a:t>Queen &amp; workers</a:t>
            </a:r>
          </a:p>
          <a:p>
            <a:pPr algn="ctr"/>
            <a:r>
              <a:rPr lang="en-GB" sz="1350" dirty="0"/>
              <a:t>Cluster to keep warm</a:t>
            </a:r>
          </a:p>
          <a:p>
            <a:pPr algn="ctr"/>
            <a:r>
              <a:rPr lang="en-GB" sz="1350" dirty="0"/>
              <a:t>Little brood production or foraging</a:t>
            </a:r>
          </a:p>
          <a:p>
            <a:pPr algn="ctr"/>
            <a:r>
              <a:rPr lang="en-GB" sz="1350" dirty="0"/>
              <a:t>Consume stores</a:t>
            </a:r>
          </a:p>
        </p:txBody>
      </p:sp>
      <p:grpSp>
        <p:nvGrpSpPr>
          <p:cNvPr id="6" name="Group 5">
            <a:extLst>
              <a:ext uri="{FF2B5EF4-FFF2-40B4-BE49-F238E27FC236}">
                <a16:creationId xmlns:a16="http://schemas.microsoft.com/office/drawing/2014/main" id="{2C272022-69D9-4FCF-A913-500F1D410B78}"/>
              </a:ext>
            </a:extLst>
          </p:cNvPr>
          <p:cNvGrpSpPr/>
          <p:nvPr/>
        </p:nvGrpSpPr>
        <p:grpSpPr>
          <a:xfrm>
            <a:off x="6096000" y="1920653"/>
            <a:ext cx="2027771" cy="944515"/>
            <a:chOff x="5492390" y="2089078"/>
            <a:chExt cx="2027771" cy="944515"/>
          </a:xfrm>
        </p:grpSpPr>
        <p:sp>
          <p:nvSpPr>
            <p:cNvPr id="19" name="TextBox 18">
              <a:extLst>
                <a:ext uri="{FF2B5EF4-FFF2-40B4-BE49-F238E27FC236}">
                  <a16:creationId xmlns:a16="http://schemas.microsoft.com/office/drawing/2014/main" id="{25984884-E856-4979-BDF1-081BE7CABF43}"/>
                </a:ext>
              </a:extLst>
            </p:cNvPr>
            <p:cNvSpPr txBox="1"/>
            <p:nvPr/>
          </p:nvSpPr>
          <p:spPr>
            <a:xfrm>
              <a:off x="5685748" y="2318012"/>
              <a:ext cx="1834413" cy="715581"/>
            </a:xfrm>
            <a:prstGeom prst="rect">
              <a:avLst/>
            </a:prstGeom>
            <a:noFill/>
          </p:spPr>
          <p:txBody>
            <a:bodyPr wrap="none" rtlCol="0">
              <a:spAutoFit/>
            </a:bodyPr>
            <a:lstStyle/>
            <a:p>
              <a:pPr algn="ctr"/>
              <a:r>
                <a:rPr lang="en-GB" sz="1350" dirty="0"/>
                <a:t>Spring</a:t>
              </a:r>
            </a:p>
            <a:p>
              <a:pPr algn="ctr"/>
              <a:r>
                <a:rPr lang="en-GB" sz="1350" dirty="0"/>
                <a:t>Q Increases laying rate</a:t>
              </a:r>
            </a:p>
            <a:p>
              <a:pPr algn="ctr"/>
              <a:r>
                <a:rPr lang="en-GB" sz="1350" dirty="0"/>
                <a:t>Workers start foraging</a:t>
              </a:r>
            </a:p>
          </p:txBody>
        </p:sp>
        <p:cxnSp>
          <p:nvCxnSpPr>
            <p:cNvPr id="20" name="Connector: Curved 19">
              <a:extLst>
                <a:ext uri="{FF2B5EF4-FFF2-40B4-BE49-F238E27FC236}">
                  <a16:creationId xmlns:a16="http://schemas.microsoft.com/office/drawing/2014/main" id="{F68ACC24-2153-4E0E-9A7C-AD3E967A1A72}"/>
                </a:ext>
              </a:extLst>
            </p:cNvPr>
            <p:cNvCxnSpPr>
              <a:cxnSpLocks/>
              <a:endCxn id="19" idx="0"/>
            </p:cNvCxnSpPr>
            <p:nvPr/>
          </p:nvCxnSpPr>
          <p:spPr>
            <a:xfrm>
              <a:off x="5492390" y="2089078"/>
              <a:ext cx="1110565" cy="228934"/>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C33011E-BD65-4DDE-8668-88A43CEC7EAD}"/>
              </a:ext>
            </a:extLst>
          </p:cNvPr>
          <p:cNvGrpSpPr/>
          <p:nvPr/>
        </p:nvGrpSpPr>
        <p:grpSpPr>
          <a:xfrm>
            <a:off x="3345742" y="4990679"/>
            <a:ext cx="5074502" cy="1226996"/>
            <a:chOff x="3040942" y="4895429"/>
            <a:chExt cx="5074502" cy="1226996"/>
          </a:xfrm>
        </p:grpSpPr>
        <p:sp>
          <p:nvSpPr>
            <p:cNvPr id="17" name="TextBox 16">
              <a:extLst>
                <a:ext uri="{FF2B5EF4-FFF2-40B4-BE49-F238E27FC236}">
                  <a16:creationId xmlns:a16="http://schemas.microsoft.com/office/drawing/2014/main" id="{207A2BE9-CB05-4BC6-B9EA-CC02BB3A61C1}"/>
                </a:ext>
              </a:extLst>
            </p:cNvPr>
            <p:cNvSpPr txBox="1"/>
            <p:nvPr/>
          </p:nvSpPr>
          <p:spPr>
            <a:xfrm>
              <a:off x="3040942" y="5406844"/>
              <a:ext cx="2871620" cy="715581"/>
            </a:xfrm>
            <a:prstGeom prst="rect">
              <a:avLst/>
            </a:prstGeom>
            <a:noFill/>
          </p:spPr>
          <p:txBody>
            <a:bodyPr wrap="none" rtlCol="0">
              <a:spAutoFit/>
            </a:bodyPr>
            <a:lstStyle/>
            <a:p>
              <a:pPr algn="ctr"/>
              <a:r>
                <a:rPr lang="en-GB" sz="1350" dirty="0"/>
                <a:t>Summer</a:t>
              </a:r>
            </a:p>
            <a:p>
              <a:pPr algn="ctr"/>
              <a:r>
                <a:rPr lang="en-GB" sz="1350" dirty="0"/>
                <a:t>Colony at peak </a:t>
              </a:r>
            </a:p>
            <a:p>
              <a:pPr algn="ctr"/>
              <a:r>
                <a:rPr lang="en-GB" sz="1350" dirty="0"/>
                <a:t>New Queens &amp; Swarming still possible</a:t>
              </a:r>
            </a:p>
          </p:txBody>
        </p:sp>
        <p:cxnSp>
          <p:nvCxnSpPr>
            <p:cNvPr id="18" name="Connector: Curved 17">
              <a:extLst>
                <a:ext uri="{FF2B5EF4-FFF2-40B4-BE49-F238E27FC236}">
                  <a16:creationId xmlns:a16="http://schemas.microsoft.com/office/drawing/2014/main" id="{43A5E802-315A-4C95-B562-68F34C2535A1}"/>
                </a:ext>
              </a:extLst>
            </p:cNvPr>
            <p:cNvCxnSpPr>
              <a:cxnSpLocks/>
              <a:stCxn id="15" idx="2"/>
              <a:endCxn id="17" idx="3"/>
            </p:cNvCxnSpPr>
            <p:nvPr/>
          </p:nvCxnSpPr>
          <p:spPr>
            <a:xfrm rot="5400000">
              <a:off x="6579400" y="4228591"/>
              <a:ext cx="869206" cy="220288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D087AA3-F1ED-4748-9382-9BC7ECC54996}"/>
              </a:ext>
            </a:extLst>
          </p:cNvPr>
          <p:cNvGrpSpPr/>
          <p:nvPr/>
        </p:nvGrpSpPr>
        <p:grpSpPr>
          <a:xfrm>
            <a:off x="6988121" y="2507378"/>
            <a:ext cx="2864246" cy="2483301"/>
            <a:chOff x="6683321" y="2412127"/>
            <a:chExt cx="2864246" cy="2483301"/>
          </a:xfrm>
        </p:grpSpPr>
        <p:sp>
          <p:nvSpPr>
            <p:cNvPr id="15" name="TextBox 14">
              <a:extLst>
                <a:ext uri="{FF2B5EF4-FFF2-40B4-BE49-F238E27FC236}">
                  <a16:creationId xmlns:a16="http://schemas.microsoft.com/office/drawing/2014/main" id="{09146DD5-278D-410B-997B-90442A8CFC8E}"/>
                </a:ext>
              </a:extLst>
            </p:cNvPr>
            <p:cNvSpPr txBox="1"/>
            <p:nvPr/>
          </p:nvSpPr>
          <p:spPr>
            <a:xfrm>
              <a:off x="6683321" y="3764349"/>
              <a:ext cx="2864246" cy="1131079"/>
            </a:xfrm>
            <a:prstGeom prst="rect">
              <a:avLst/>
            </a:prstGeom>
            <a:noFill/>
          </p:spPr>
          <p:txBody>
            <a:bodyPr wrap="none" rtlCol="0">
              <a:spAutoFit/>
            </a:bodyPr>
            <a:lstStyle/>
            <a:p>
              <a:pPr algn="ctr"/>
              <a:r>
                <a:rPr lang="en-GB" sz="1350" dirty="0"/>
                <a:t>Late spring into summer</a:t>
              </a:r>
            </a:p>
            <a:p>
              <a:pPr algn="ctr"/>
              <a:r>
                <a:rPr lang="en-GB" sz="1350" dirty="0"/>
                <a:t>Brood production peaks</a:t>
              </a:r>
            </a:p>
            <a:p>
              <a:pPr algn="ctr"/>
              <a:r>
                <a:rPr lang="en-GB" sz="1350" dirty="0"/>
                <a:t>Drones produced</a:t>
              </a:r>
            </a:p>
            <a:p>
              <a:pPr algn="ctr"/>
              <a:r>
                <a:rPr lang="en-GB" sz="1350" dirty="0"/>
                <a:t>Often good nectar flow</a:t>
              </a:r>
            </a:p>
            <a:p>
              <a:pPr algn="ctr"/>
              <a:r>
                <a:rPr lang="en-GB" sz="1350" dirty="0"/>
                <a:t>Possibility of new Queens &amp; swarming</a:t>
              </a:r>
            </a:p>
          </p:txBody>
        </p:sp>
        <p:cxnSp>
          <p:nvCxnSpPr>
            <p:cNvPr id="16" name="Connector: Curved 15">
              <a:extLst>
                <a:ext uri="{FF2B5EF4-FFF2-40B4-BE49-F238E27FC236}">
                  <a16:creationId xmlns:a16="http://schemas.microsoft.com/office/drawing/2014/main" id="{82028406-3A4F-407B-BD42-1DCEC3E873B1}"/>
                </a:ext>
              </a:extLst>
            </p:cNvPr>
            <p:cNvCxnSpPr>
              <a:cxnSpLocks/>
              <a:stCxn id="19" idx="3"/>
            </p:cNvCxnSpPr>
            <p:nvPr/>
          </p:nvCxnSpPr>
          <p:spPr>
            <a:xfrm>
              <a:off x="7818971" y="2412127"/>
              <a:ext cx="980036" cy="135222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508FE1F-85DF-4025-BF82-9F2E00957172}"/>
              </a:ext>
            </a:extLst>
          </p:cNvPr>
          <p:cNvGrpSpPr/>
          <p:nvPr/>
        </p:nvGrpSpPr>
        <p:grpSpPr>
          <a:xfrm>
            <a:off x="1141178" y="4342733"/>
            <a:ext cx="2659297" cy="1602141"/>
            <a:chOff x="836378" y="4247482"/>
            <a:chExt cx="2659297" cy="1602141"/>
          </a:xfrm>
        </p:grpSpPr>
        <p:sp>
          <p:nvSpPr>
            <p:cNvPr id="13" name="TextBox 12">
              <a:extLst>
                <a:ext uri="{FF2B5EF4-FFF2-40B4-BE49-F238E27FC236}">
                  <a16:creationId xmlns:a16="http://schemas.microsoft.com/office/drawing/2014/main" id="{D3829243-21C3-4C09-9330-A17AD3F7EB3D}"/>
                </a:ext>
              </a:extLst>
            </p:cNvPr>
            <p:cNvSpPr txBox="1"/>
            <p:nvPr/>
          </p:nvSpPr>
          <p:spPr>
            <a:xfrm>
              <a:off x="836378" y="4247482"/>
              <a:ext cx="1898405" cy="1131079"/>
            </a:xfrm>
            <a:prstGeom prst="rect">
              <a:avLst/>
            </a:prstGeom>
            <a:noFill/>
          </p:spPr>
          <p:txBody>
            <a:bodyPr wrap="none" rtlCol="0">
              <a:spAutoFit/>
            </a:bodyPr>
            <a:lstStyle/>
            <a:p>
              <a:pPr algn="ctr"/>
              <a:r>
                <a:rPr lang="en-GB" sz="1350" dirty="0"/>
                <a:t>Late summer </a:t>
              </a:r>
            </a:p>
            <a:p>
              <a:pPr algn="ctr"/>
              <a:r>
                <a:rPr lang="en-GB" sz="1350" dirty="0"/>
                <a:t>Queen reduces laying</a:t>
              </a:r>
            </a:p>
            <a:p>
              <a:pPr algn="ctr"/>
              <a:r>
                <a:rPr lang="en-GB" sz="1350" dirty="0"/>
                <a:t>Winter bees produced </a:t>
              </a:r>
            </a:p>
            <a:p>
              <a:pPr algn="ctr"/>
              <a:r>
                <a:rPr lang="en-GB" sz="1350" dirty="0"/>
                <a:t>Store building for winter</a:t>
              </a:r>
            </a:p>
            <a:p>
              <a:pPr algn="ctr"/>
              <a:r>
                <a:rPr lang="en-GB" sz="1350" dirty="0"/>
                <a:t>Eviction of drones starts</a:t>
              </a:r>
            </a:p>
          </p:txBody>
        </p:sp>
        <p:cxnSp>
          <p:nvCxnSpPr>
            <p:cNvPr id="14" name="Connector: Curved 13">
              <a:extLst>
                <a:ext uri="{FF2B5EF4-FFF2-40B4-BE49-F238E27FC236}">
                  <a16:creationId xmlns:a16="http://schemas.microsoft.com/office/drawing/2014/main" id="{3CF6A4B7-2E94-41EF-A073-C0961EA20DFF}"/>
                </a:ext>
              </a:extLst>
            </p:cNvPr>
            <p:cNvCxnSpPr>
              <a:cxnSpLocks/>
              <a:endCxn id="13" idx="2"/>
            </p:cNvCxnSpPr>
            <p:nvPr/>
          </p:nvCxnSpPr>
          <p:spPr>
            <a:xfrm rot="10800000">
              <a:off x="1785581" y="5378561"/>
              <a:ext cx="1710094" cy="47106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BD820BF-B412-4401-AA43-C64928ED4F3E}"/>
              </a:ext>
            </a:extLst>
          </p:cNvPr>
          <p:cNvGrpSpPr/>
          <p:nvPr/>
        </p:nvGrpSpPr>
        <p:grpSpPr>
          <a:xfrm>
            <a:off x="1141178" y="2206793"/>
            <a:ext cx="1863672" cy="2701480"/>
            <a:chOff x="836378" y="2111542"/>
            <a:chExt cx="1863672" cy="2701480"/>
          </a:xfrm>
        </p:grpSpPr>
        <p:sp>
          <p:nvSpPr>
            <p:cNvPr id="11" name="TextBox 10">
              <a:extLst>
                <a:ext uri="{FF2B5EF4-FFF2-40B4-BE49-F238E27FC236}">
                  <a16:creationId xmlns:a16="http://schemas.microsoft.com/office/drawing/2014/main" id="{A9AA4663-1168-4D61-BF47-DBF953EF1C6F}"/>
                </a:ext>
              </a:extLst>
            </p:cNvPr>
            <p:cNvSpPr txBox="1"/>
            <p:nvPr/>
          </p:nvSpPr>
          <p:spPr>
            <a:xfrm>
              <a:off x="1105446" y="2111542"/>
              <a:ext cx="1594604" cy="1131079"/>
            </a:xfrm>
            <a:prstGeom prst="rect">
              <a:avLst/>
            </a:prstGeom>
            <a:noFill/>
          </p:spPr>
          <p:txBody>
            <a:bodyPr wrap="none" rtlCol="0">
              <a:spAutoFit/>
            </a:bodyPr>
            <a:lstStyle/>
            <a:p>
              <a:pPr algn="ctr"/>
              <a:r>
                <a:rPr lang="en-GB" sz="1350" dirty="0"/>
                <a:t>Autumn</a:t>
              </a:r>
            </a:p>
            <a:p>
              <a:pPr algn="ctr"/>
              <a:r>
                <a:rPr lang="en-GB" sz="1350" dirty="0"/>
                <a:t>Clustering starts</a:t>
              </a:r>
            </a:p>
            <a:p>
              <a:pPr algn="ctr"/>
              <a:r>
                <a:rPr lang="en-GB" sz="1350" dirty="0"/>
                <a:t>Q &amp; workers</a:t>
              </a:r>
            </a:p>
            <a:p>
              <a:pPr algn="ctr"/>
              <a:r>
                <a:rPr lang="en-GB" sz="1350" dirty="0"/>
                <a:t>Final drones evicted</a:t>
              </a:r>
            </a:p>
            <a:p>
              <a:pPr algn="ctr"/>
              <a:r>
                <a:rPr lang="en-GB" sz="1350" dirty="0"/>
                <a:t>Foraging reduced</a:t>
              </a:r>
            </a:p>
          </p:txBody>
        </p:sp>
        <p:cxnSp>
          <p:nvCxnSpPr>
            <p:cNvPr id="12" name="Connector: Curved 11">
              <a:extLst>
                <a:ext uri="{FF2B5EF4-FFF2-40B4-BE49-F238E27FC236}">
                  <a16:creationId xmlns:a16="http://schemas.microsoft.com/office/drawing/2014/main" id="{D85EF9CE-FE17-424B-B03C-F9159DA76425}"/>
                </a:ext>
              </a:extLst>
            </p:cNvPr>
            <p:cNvCxnSpPr>
              <a:cxnSpLocks/>
              <a:stCxn id="13" idx="1"/>
              <a:endCxn id="11" idx="1"/>
            </p:cNvCxnSpPr>
            <p:nvPr/>
          </p:nvCxnSpPr>
          <p:spPr>
            <a:xfrm rot="10800000" flipH="1">
              <a:off x="836378" y="2677082"/>
              <a:ext cx="269068" cy="2135940"/>
            </a:xfrm>
            <a:prstGeom prst="curvedConnector3">
              <a:avLst>
                <a:gd name="adj1" fmla="val -84960"/>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24" name="Connector: Curved 23">
            <a:extLst>
              <a:ext uri="{FF2B5EF4-FFF2-40B4-BE49-F238E27FC236}">
                <a16:creationId xmlns:a16="http://schemas.microsoft.com/office/drawing/2014/main" id="{7FE4C11D-1445-4D16-931A-8FF532E64487}"/>
              </a:ext>
            </a:extLst>
          </p:cNvPr>
          <p:cNvCxnSpPr>
            <a:cxnSpLocks/>
          </p:cNvCxnSpPr>
          <p:nvPr/>
        </p:nvCxnSpPr>
        <p:spPr>
          <a:xfrm rot="5400000" flipH="1" flipV="1">
            <a:off x="3296167" y="1327670"/>
            <a:ext cx="215432" cy="1531910"/>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8BBB086-F28E-4039-B550-293E92F29D99}"/>
              </a:ext>
            </a:extLst>
          </p:cNvPr>
          <p:cNvGrpSpPr/>
          <p:nvPr/>
        </p:nvGrpSpPr>
        <p:grpSpPr>
          <a:xfrm>
            <a:off x="6288658" y="5079018"/>
            <a:ext cx="5598543" cy="1020331"/>
            <a:chOff x="4153825" y="5079018"/>
            <a:chExt cx="7915918" cy="1020331"/>
          </a:xfrm>
        </p:grpSpPr>
        <p:sp>
          <p:nvSpPr>
            <p:cNvPr id="33" name="TextBox 32">
              <a:extLst>
                <a:ext uri="{FF2B5EF4-FFF2-40B4-BE49-F238E27FC236}">
                  <a16:creationId xmlns:a16="http://schemas.microsoft.com/office/drawing/2014/main" id="{6F579AE6-6C99-4007-8DA4-08C8C6F7353D}"/>
                </a:ext>
              </a:extLst>
            </p:cNvPr>
            <p:cNvSpPr txBox="1"/>
            <p:nvPr/>
          </p:nvSpPr>
          <p:spPr>
            <a:xfrm>
              <a:off x="8726468" y="5386177"/>
              <a:ext cx="3343275" cy="584775"/>
            </a:xfrm>
            <a:prstGeom prst="rect">
              <a:avLst/>
            </a:prstGeom>
            <a:noFill/>
            <a:ln>
              <a:solidFill>
                <a:schemeClr val="tx1"/>
              </a:solidFill>
            </a:ln>
          </p:spPr>
          <p:txBody>
            <a:bodyPr wrap="square" rtlCol="0">
              <a:spAutoFit/>
            </a:bodyPr>
            <a:lstStyle/>
            <a:p>
              <a:r>
                <a:rPr lang="en-GB" sz="1600" dirty="0"/>
                <a:t>Swarming – colony reproduction</a:t>
              </a:r>
            </a:p>
            <a:p>
              <a:r>
                <a:rPr lang="en-GB" sz="1600" dirty="0"/>
                <a:t>New colony founded</a:t>
              </a:r>
            </a:p>
          </p:txBody>
        </p:sp>
        <p:cxnSp>
          <p:nvCxnSpPr>
            <p:cNvPr id="41" name="Connector: Curved 40">
              <a:extLst>
                <a:ext uri="{FF2B5EF4-FFF2-40B4-BE49-F238E27FC236}">
                  <a16:creationId xmlns:a16="http://schemas.microsoft.com/office/drawing/2014/main" id="{25A0A2B9-F3D5-4A86-9D15-212241978277}"/>
                </a:ext>
              </a:extLst>
            </p:cNvPr>
            <p:cNvCxnSpPr>
              <a:cxnSpLocks/>
            </p:cNvCxnSpPr>
            <p:nvPr/>
          </p:nvCxnSpPr>
          <p:spPr>
            <a:xfrm>
              <a:off x="7649486" y="5079018"/>
              <a:ext cx="976175" cy="423076"/>
            </a:xfrm>
            <a:prstGeom prst="curvedConnector3">
              <a:avLst>
                <a:gd name="adj1" fmla="val 200"/>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F2102CFB-8D8E-4767-979B-EFB0C998F5BF}"/>
                </a:ext>
              </a:extLst>
            </p:cNvPr>
            <p:cNvCxnSpPr>
              <a:cxnSpLocks/>
            </p:cNvCxnSpPr>
            <p:nvPr/>
          </p:nvCxnSpPr>
          <p:spPr>
            <a:xfrm flipV="1">
              <a:off x="4153825" y="5888167"/>
              <a:ext cx="4457902" cy="211182"/>
            </a:xfrm>
            <a:prstGeom prst="curvedConnector3">
              <a:avLst>
                <a:gd name="adj1" fmla="val 50000"/>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descr="A close up of bees&#10;&#10;Description automatically generated with medium confidence">
            <a:extLst>
              <a:ext uri="{FF2B5EF4-FFF2-40B4-BE49-F238E27FC236}">
                <a16:creationId xmlns:a16="http://schemas.microsoft.com/office/drawing/2014/main" id="{D6AA4D64-645C-4F4D-B6A7-B5636B038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529" y="3239602"/>
            <a:ext cx="3288983" cy="1679911"/>
          </a:xfrm>
          <a:prstGeom prst="rect">
            <a:avLst/>
          </a:prstGeom>
        </p:spPr>
      </p:pic>
    </p:spTree>
    <p:extLst>
      <p:ext uri="{BB962C8B-B14F-4D97-AF65-F5344CB8AC3E}">
        <p14:creationId xmlns:p14="http://schemas.microsoft.com/office/powerpoint/2010/main" val="1887243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95708" y="144373"/>
            <a:ext cx="8643522" cy="1581514"/>
          </a:xfrm>
        </p:spPr>
        <p:txBody>
          <a:bodyPr>
            <a:normAutofit/>
          </a:bodyPr>
          <a:lstStyle/>
          <a:p>
            <a:pPr algn="ctr"/>
            <a:r>
              <a:rPr lang="en-GB" dirty="0"/>
              <a:t>Origins of honey bees</a:t>
            </a:r>
          </a:p>
        </p:txBody>
      </p:sp>
      <p:sp>
        <p:nvSpPr>
          <p:cNvPr id="20" name="Footer Placeholder 1">
            <a:extLst>
              <a:ext uri="{FF2B5EF4-FFF2-40B4-BE49-F238E27FC236}">
                <a16:creationId xmlns:a16="http://schemas.microsoft.com/office/drawing/2014/main" id="{907B35D8-F2C7-40D1-9D77-46EB9DE2592E}"/>
              </a:ext>
            </a:extLst>
          </p:cNvPr>
          <p:cNvSpPr>
            <a:spLocks noGrp="1"/>
          </p:cNvSpPr>
          <p:nvPr>
            <p:ph type="ftr" sz="quarter" idx="11"/>
          </p:nvPr>
        </p:nvSpPr>
        <p:spPr>
          <a:xfrm>
            <a:off x="4165599" y="5728100"/>
            <a:ext cx="3930185" cy="700514"/>
          </a:xfrm>
        </p:spPr>
        <p:txBody>
          <a:bodyPr/>
          <a:lstStyle/>
          <a:p>
            <a:r>
              <a:rPr lang="en-GB" dirty="0"/>
              <a:t>©</a:t>
            </a:r>
            <a:r>
              <a:rPr lang="en-GB" dirty="0" err="1"/>
              <a:t>BAneBKA</a:t>
            </a:r>
            <a:endParaRPr lang="en-GB" dirty="0"/>
          </a:p>
        </p:txBody>
      </p:sp>
      <p:sp>
        <p:nvSpPr>
          <p:cNvPr id="20483" name="Rectangle 7"/>
          <p:cNvSpPr>
            <a:spLocks noChangeArrowheads="1"/>
          </p:cNvSpPr>
          <p:nvPr/>
        </p:nvSpPr>
        <p:spPr bwMode="auto">
          <a:xfrm>
            <a:off x="4692254" y="1825228"/>
            <a:ext cx="6858000" cy="300082"/>
          </a:xfrm>
          <a:prstGeom prst="rect">
            <a:avLst/>
          </a:prstGeom>
          <a:noFill/>
          <a:ln w="9525">
            <a:noFill/>
            <a:miter lim="800000"/>
            <a:headEnd/>
            <a:tailEnd/>
          </a:ln>
        </p:spPr>
        <p:txBody>
          <a:bodyPr>
            <a:spAutoFit/>
          </a:bodyPr>
          <a:lstStyle/>
          <a:p>
            <a:endParaRPr lang="en-GB" sz="1350"/>
          </a:p>
        </p:txBody>
      </p:sp>
      <p:pic>
        <p:nvPicPr>
          <p:cNvPr id="20484" name="Picture 6"/>
          <p:cNvPicPr>
            <a:picLocks noChangeAspect="1" noChangeArrowheads="1"/>
          </p:cNvPicPr>
          <p:nvPr/>
        </p:nvPicPr>
        <p:blipFill>
          <a:blip r:embed="rId3" cstate="print"/>
          <a:srcRect/>
          <a:stretch>
            <a:fillRect/>
          </a:stretch>
        </p:blipFill>
        <p:spPr bwMode="auto">
          <a:xfrm>
            <a:off x="4635105" y="2264570"/>
            <a:ext cx="2807494" cy="3207544"/>
          </a:xfrm>
          <a:prstGeom prst="rect">
            <a:avLst/>
          </a:prstGeom>
          <a:noFill/>
          <a:ln w="9525">
            <a:noFill/>
            <a:miter lim="800000"/>
            <a:headEnd/>
            <a:tailEnd/>
          </a:ln>
        </p:spPr>
      </p:pic>
      <p:sp>
        <p:nvSpPr>
          <p:cNvPr id="20485" name="Line 8"/>
          <p:cNvSpPr>
            <a:spLocks noChangeShapeType="1"/>
          </p:cNvSpPr>
          <p:nvPr/>
        </p:nvSpPr>
        <p:spPr bwMode="auto">
          <a:xfrm flipH="1">
            <a:off x="3938588" y="2828925"/>
            <a:ext cx="1200150" cy="14288"/>
          </a:xfrm>
          <a:prstGeom prst="line">
            <a:avLst/>
          </a:prstGeom>
          <a:noFill/>
          <a:ln w="9525">
            <a:noFill/>
            <a:round/>
            <a:headEnd/>
            <a:tailEnd type="triangle" w="med" len="med"/>
          </a:ln>
        </p:spPr>
        <p:txBody>
          <a:bodyPr/>
          <a:lstStyle/>
          <a:p>
            <a:endParaRPr lang="en-GB" sz="1350"/>
          </a:p>
        </p:txBody>
      </p:sp>
      <p:sp>
        <p:nvSpPr>
          <p:cNvPr id="20486" name="Line 9"/>
          <p:cNvSpPr>
            <a:spLocks noChangeShapeType="1"/>
          </p:cNvSpPr>
          <p:nvPr/>
        </p:nvSpPr>
        <p:spPr bwMode="auto">
          <a:xfrm>
            <a:off x="4220752" y="2552455"/>
            <a:ext cx="803678" cy="126446"/>
          </a:xfrm>
          <a:prstGeom prst="line">
            <a:avLst/>
          </a:prstGeom>
          <a:noFill/>
          <a:ln w="25400">
            <a:solidFill>
              <a:srgbClr val="00B050"/>
            </a:solidFill>
            <a:round/>
            <a:headEnd/>
            <a:tailEnd type="triangle" w="med" len="med"/>
          </a:ln>
        </p:spPr>
        <p:txBody>
          <a:bodyPr/>
          <a:lstStyle/>
          <a:p>
            <a:endParaRPr lang="en-GB" sz="1350"/>
          </a:p>
        </p:txBody>
      </p:sp>
      <p:sp>
        <p:nvSpPr>
          <p:cNvPr id="20487" name="Line 12"/>
          <p:cNvSpPr>
            <a:spLocks noChangeShapeType="1"/>
          </p:cNvSpPr>
          <p:nvPr/>
        </p:nvSpPr>
        <p:spPr bwMode="auto">
          <a:xfrm flipH="1">
            <a:off x="4220753" y="4179099"/>
            <a:ext cx="1714512" cy="160736"/>
          </a:xfrm>
          <a:prstGeom prst="line">
            <a:avLst/>
          </a:prstGeom>
          <a:noFill/>
          <a:ln w="25400">
            <a:solidFill>
              <a:srgbClr val="00B050"/>
            </a:solidFill>
            <a:round/>
            <a:headEnd type="triangle" w="med" len="med"/>
            <a:tailEnd/>
          </a:ln>
        </p:spPr>
        <p:txBody>
          <a:bodyPr/>
          <a:lstStyle/>
          <a:p>
            <a:endParaRPr lang="en-GB" sz="1350"/>
          </a:p>
        </p:txBody>
      </p:sp>
      <p:sp>
        <p:nvSpPr>
          <p:cNvPr id="20488" name="Line 13"/>
          <p:cNvSpPr>
            <a:spLocks noChangeShapeType="1"/>
          </p:cNvSpPr>
          <p:nvPr/>
        </p:nvSpPr>
        <p:spPr bwMode="auto">
          <a:xfrm>
            <a:off x="5510212" y="2971800"/>
            <a:ext cx="1982404" cy="250800"/>
          </a:xfrm>
          <a:prstGeom prst="line">
            <a:avLst/>
          </a:prstGeom>
          <a:noFill/>
          <a:ln w="25400">
            <a:solidFill>
              <a:srgbClr val="00B050"/>
            </a:solidFill>
            <a:round/>
            <a:headEnd type="triangle" w="med" len="med"/>
            <a:tailEnd/>
          </a:ln>
        </p:spPr>
        <p:txBody>
          <a:bodyPr/>
          <a:lstStyle/>
          <a:p>
            <a:endParaRPr lang="en-GB" sz="1350"/>
          </a:p>
        </p:txBody>
      </p:sp>
      <p:sp>
        <p:nvSpPr>
          <p:cNvPr id="20489" name="Line 14"/>
          <p:cNvSpPr>
            <a:spLocks noChangeShapeType="1"/>
          </p:cNvSpPr>
          <p:nvPr/>
        </p:nvSpPr>
        <p:spPr bwMode="auto">
          <a:xfrm flipV="1">
            <a:off x="5538788" y="2303852"/>
            <a:ext cx="1843097" cy="496499"/>
          </a:xfrm>
          <a:prstGeom prst="line">
            <a:avLst/>
          </a:prstGeom>
          <a:noFill/>
          <a:ln w="25400">
            <a:solidFill>
              <a:srgbClr val="00B050"/>
            </a:solidFill>
            <a:round/>
            <a:headEnd type="triangle" w="med" len="med"/>
            <a:tailEnd/>
          </a:ln>
        </p:spPr>
        <p:txBody>
          <a:bodyPr/>
          <a:lstStyle/>
          <a:p>
            <a:endParaRPr lang="en-GB" sz="1350"/>
          </a:p>
        </p:txBody>
      </p:sp>
      <p:sp>
        <p:nvSpPr>
          <p:cNvPr id="20490" name="Text Box 15"/>
          <p:cNvSpPr txBox="1">
            <a:spLocks noChangeArrowheads="1"/>
          </p:cNvSpPr>
          <p:nvPr/>
        </p:nvSpPr>
        <p:spPr bwMode="auto">
          <a:xfrm>
            <a:off x="2331244" y="2414588"/>
            <a:ext cx="1919264" cy="784830"/>
          </a:xfrm>
          <a:prstGeom prst="rect">
            <a:avLst/>
          </a:prstGeom>
          <a:noFill/>
          <a:ln w="9525">
            <a:noFill/>
            <a:miter lim="800000"/>
            <a:headEnd/>
            <a:tailEnd/>
          </a:ln>
        </p:spPr>
        <p:txBody>
          <a:bodyPr wrap="square">
            <a:spAutoFit/>
          </a:bodyPr>
          <a:lstStyle/>
          <a:p>
            <a:pPr algn="ctr">
              <a:buFontTx/>
              <a:buNone/>
            </a:pPr>
            <a:r>
              <a:rPr lang="en-GB" sz="1500" dirty="0"/>
              <a:t>British bee</a:t>
            </a:r>
          </a:p>
          <a:p>
            <a:pPr algn="ctr">
              <a:buFontTx/>
              <a:buNone/>
            </a:pPr>
            <a:r>
              <a:rPr lang="en-GB" sz="1500" i="1" dirty="0" err="1"/>
              <a:t>Apis</a:t>
            </a:r>
            <a:r>
              <a:rPr lang="en-GB" sz="1500" i="1" dirty="0"/>
              <a:t> </a:t>
            </a:r>
            <a:r>
              <a:rPr lang="en-GB" sz="1500" i="1" dirty="0" err="1"/>
              <a:t>mellifera</a:t>
            </a:r>
            <a:r>
              <a:rPr lang="en-GB" sz="1500" i="1" dirty="0"/>
              <a:t> </a:t>
            </a:r>
            <a:r>
              <a:rPr lang="en-GB" sz="1500" i="1" dirty="0" err="1"/>
              <a:t>mellifera</a:t>
            </a:r>
            <a:endParaRPr lang="en-GB" sz="1500" i="1" dirty="0"/>
          </a:p>
        </p:txBody>
      </p:sp>
      <p:sp>
        <p:nvSpPr>
          <p:cNvPr id="20491" name="Text Box 16"/>
          <p:cNvSpPr txBox="1">
            <a:spLocks noChangeArrowheads="1"/>
          </p:cNvSpPr>
          <p:nvPr/>
        </p:nvSpPr>
        <p:spPr bwMode="auto">
          <a:xfrm>
            <a:off x="2934869" y="4071942"/>
            <a:ext cx="1407317" cy="784830"/>
          </a:xfrm>
          <a:prstGeom prst="rect">
            <a:avLst/>
          </a:prstGeom>
          <a:noFill/>
          <a:ln w="9525">
            <a:noFill/>
            <a:miter lim="800000"/>
            <a:headEnd/>
            <a:tailEnd/>
          </a:ln>
        </p:spPr>
        <p:txBody>
          <a:bodyPr wrap="square">
            <a:spAutoFit/>
          </a:bodyPr>
          <a:lstStyle/>
          <a:p>
            <a:pPr>
              <a:spcBef>
                <a:spcPct val="50000"/>
              </a:spcBef>
              <a:buFontTx/>
              <a:buNone/>
            </a:pPr>
            <a:r>
              <a:rPr lang="en-GB" sz="1500" dirty="0"/>
              <a:t>European Bees originated near here</a:t>
            </a:r>
          </a:p>
        </p:txBody>
      </p:sp>
      <p:sp>
        <p:nvSpPr>
          <p:cNvPr id="20492" name="Text Box 17"/>
          <p:cNvSpPr txBox="1">
            <a:spLocks noChangeArrowheads="1"/>
          </p:cNvSpPr>
          <p:nvPr/>
        </p:nvSpPr>
        <p:spPr bwMode="auto">
          <a:xfrm>
            <a:off x="7442598" y="2858166"/>
            <a:ext cx="2089538" cy="784830"/>
          </a:xfrm>
          <a:prstGeom prst="rect">
            <a:avLst/>
          </a:prstGeom>
          <a:noFill/>
          <a:ln w="9525">
            <a:noFill/>
            <a:miter lim="800000"/>
            <a:headEnd/>
            <a:tailEnd/>
          </a:ln>
        </p:spPr>
        <p:txBody>
          <a:bodyPr wrap="square">
            <a:spAutoFit/>
          </a:bodyPr>
          <a:lstStyle/>
          <a:p>
            <a:pPr algn="ctr">
              <a:buFontTx/>
              <a:buNone/>
            </a:pPr>
            <a:r>
              <a:rPr lang="en-GB" sz="1500" dirty="0"/>
              <a:t>Italian bees – most popular world wide</a:t>
            </a:r>
          </a:p>
          <a:p>
            <a:pPr algn="ctr">
              <a:buFontTx/>
              <a:buNone/>
            </a:pPr>
            <a:r>
              <a:rPr lang="en-GB" sz="1500" i="1" dirty="0" err="1"/>
              <a:t>Apis</a:t>
            </a:r>
            <a:r>
              <a:rPr lang="en-GB" sz="1500" i="1" dirty="0"/>
              <a:t> </a:t>
            </a:r>
            <a:r>
              <a:rPr lang="en-GB" sz="1500" i="1" dirty="0" err="1"/>
              <a:t>mellifera</a:t>
            </a:r>
            <a:r>
              <a:rPr lang="en-GB" sz="1500" i="1" dirty="0"/>
              <a:t> </a:t>
            </a:r>
            <a:r>
              <a:rPr lang="en-GB" sz="1500" i="1" dirty="0" err="1"/>
              <a:t>ligustica</a:t>
            </a:r>
            <a:endParaRPr lang="en-GB" sz="1500" i="1" dirty="0"/>
          </a:p>
        </p:txBody>
      </p:sp>
      <p:sp>
        <p:nvSpPr>
          <p:cNvPr id="20493" name="Text Box 18"/>
          <p:cNvSpPr txBox="1">
            <a:spLocks noChangeArrowheads="1"/>
          </p:cNvSpPr>
          <p:nvPr/>
        </p:nvSpPr>
        <p:spPr bwMode="auto">
          <a:xfrm>
            <a:off x="7435463" y="1928802"/>
            <a:ext cx="1982405" cy="553998"/>
          </a:xfrm>
          <a:prstGeom prst="rect">
            <a:avLst/>
          </a:prstGeom>
          <a:noFill/>
          <a:ln w="9525">
            <a:noFill/>
            <a:miter lim="800000"/>
            <a:headEnd/>
            <a:tailEnd/>
          </a:ln>
        </p:spPr>
        <p:txBody>
          <a:bodyPr wrap="square">
            <a:spAutoFit/>
          </a:bodyPr>
          <a:lstStyle/>
          <a:p>
            <a:pPr algn="ctr">
              <a:buFontTx/>
              <a:buNone/>
            </a:pPr>
            <a:r>
              <a:rPr lang="en-GB" sz="1500" dirty="0"/>
              <a:t>Grey bee - also popular</a:t>
            </a:r>
          </a:p>
          <a:p>
            <a:pPr algn="ctr">
              <a:buFontTx/>
              <a:buNone/>
            </a:pPr>
            <a:r>
              <a:rPr lang="en-GB" sz="1500" i="1" dirty="0" err="1"/>
              <a:t>Apis</a:t>
            </a:r>
            <a:r>
              <a:rPr lang="en-GB" sz="1500" i="1" dirty="0"/>
              <a:t> </a:t>
            </a:r>
            <a:r>
              <a:rPr lang="en-GB" sz="1500" i="1" dirty="0" err="1"/>
              <a:t>mellifera</a:t>
            </a:r>
            <a:r>
              <a:rPr lang="en-GB" sz="1500" i="1" dirty="0"/>
              <a:t> </a:t>
            </a:r>
            <a:r>
              <a:rPr lang="en-GB" sz="1500" i="1" dirty="0" err="1"/>
              <a:t>carnica</a:t>
            </a:r>
            <a:endParaRPr lang="en-GB" sz="1500" i="1" dirty="0"/>
          </a:p>
        </p:txBody>
      </p:sp>
      <p:sp>
        <p:nvSpPr>
          <p:cNvPr id="20494" name="Text Box 19"/>
          <p:cNvSpPr txBox="1">
            <a:spLocks noChangeArrowheads="1"/>
          </p:cNvSpPr>
          <p:nvPr/>
        </p:nvSpPr>
        <p:spPr bwMode="auto">
          <a:xfrm>
            <a:off x="4938715" y="5460207"/>
            <a:ext cx="2337499" cy="230832"/>
          </a:xfrm>
          <a:prstGeom prst="rect">
            <a:avLst/>
          </a:prstGeom>
          <a:noFill/>
          <a:ln w="9525">
            <a:noFill/>
            <a:miter lim="800000"/>
            <a:headEnd/>
            <a:tailEnd/>
          </a:ln>
        </p:spPr>
        <p:txBody>
          <a:bodyPr wrap="none">
            <a:spAutoFit/>
          </a:bodyPr>
          <a:lstStyle/>
          <a:p>
            <a:pPr>
              <a:buFontTx/>
              <a:buNone/>
            </a:pPr>
            <a:r>
              <a:rPr lang="en-GB" sz="900"/>
              <a:t>Ex: Biology of the Honeybee by Mark Winston</a:t>
            </a:r>
          </a:p>
        </p:txBody>
      </p:sp>
      <p:sp>
        <p:nvSpPr>
          <p:cNvPr id="15" name="TextBox 14"/>
          <p:cNvSpPr txBox="1"/>
          <p:nvPr/>
        </p:nvSpPr>
        <p:spPr>
          <a:xfrm>
            <a:off x="5290369" y="1676809"/>
            <a:ext cx="1489831" cy="300082"/>
          </a:xfrm>
          <a:prstGeom prst="rect">
            <a:avLst/>
          </a:prstGeom>
          <a:noFill/>
        </p:spPr>
        <p:txBody>
          <a:bodyPr wrap="square" rtlCol="0">
            <a:spAutoFit/>
          </a:bodyPr>
          <a:lstStyle/>
          <a:p>
            <a:pPr algn="ctr"/>
            <a:r>
              <a:rPr lang="en-GB" sz="1350" dirty="0" err="1"/>
              <a:t>Apis</a:t>
            </a:r>
            <a:r>
              <a:rPr lang="en-GB" sz="1350" dirty="0"/>
              <a:t> </a:t>
            </a:r>
            <a:r>
              <a:rPr lang="en-GB" sz="1350" i="1" dirty="0" err="1"/>
              <a:t>mellifera</a:t>
            </a:r>
            <a:r>
              <a:rPr lang="en-GB" sz="1350" i="1" dirty="0"/>
              <a:t> </a:t>
            </a:r>
            <a:r>
              <a:rPr lang="en-GB" sz="1350" dirty="0"/>
              <a:t>spp</a:t>
            </a:r>
          </a:p>
        </p:txBody>
      </p:sp>
      <p:sp>
        <p:nvSpPr>
          <p:cNvPr id="16" name="Line 12"/>
          <p:cNvSpPr>
            <a:spLocks noChangeShapeType="1"/>
          </p:cNvSpPr>
          <p:nvPr/>
        </p:nvSpPr>
        <p:spPr bwMode="auto">
          <a:xfrm flipV="1">
            <a:off x="5854390" y="4323317"/>
            <a:ext cx="1982404" cy="53580"/>
          </a:xfrm>
          <a:prstGeom prst="line">
            <a:avLst/>
          </a:prstGeom>
          <a:noFill/>
          <a:ln w="50800">
            <a:solidFill>
              <a:srgbClr val="C00000"/>
            </a:solidFill>
            <a:round/>
            <a:headEnd type="triangle" w="med" len="med"/>
            <a:tailEnd/>
          </a:ln>
        </p:spPr>
        <p:txBody>
          <a:bodyPr/>
          <a:lstStyle/>
          <a:p>
            <a:endParaRPr lang="en-GB" sz="1350"/>
          </a:p>
        </p:txBody>
      </p:sp>
      <p:sp>
        <p:nvSpPr>
          <p:cNvPr id="17" name="TextBox 16"/>
          <p:cNvSpPr txBox="1"/>
          <p:nvPr/>
        </p:nvSpPr>
        <p:spPr>
          <a:xfrm>
            <a:off x="7596200" y="4286256"/>
            <a:ext cx="3555020" cy="1015663"/>
          </a:xfrm>
          <a:prstGeom prst="rect">
            <a:avLst/>
          </a:prstGeom>
          <a:noFill/>
        </p:spPr>
        <p:txBody>
          <a:bodyPr wrap="square" rtlCol="0">
            <a:spAutoFit/>
          </a:bodyPr>
          <a:lstStyle/>
          <a:p>
            <a:r>
              <a:rPr lang="en-GB" sz="1500" dirty="0"/>
              <a:t>Asian honey bee</a:t>
            </a:r>
          </a:p>
          <a:p>
            <a:r>
              <a:rPr lang="en-GB" sz="1500" i="1" dirty="0"/>
              <a:t>Apis </a:t>
            </a:r>
            <a:r>
              <a:rPr lang="en-GB" sz="1500" i="1" dirty="0" err="1"/>
              <a:t>cerana</a:t>
            </a:r>
            <a:r>
              <a:rPr lang="en-GB" sz="1500" i="1" dirty="0"/>
              <a:t> </a:t>
            </a:r>
          </a:p>
          <a:p>
            <a:r>
              <a:rPr lang="en-GB" sz="1500" i="1" dirty="0"/>
              <a:t>South east </a:t>
            </a:r>
            <a:r>
              <a:rPr lang="en-GB" sz="1500" i="1" dirty="0" err="1"/>
              <a:t>asia</a:t>
            </a:r>
            <a:r>
              <a:rPr lang="en-GB" sz="1500" i="1" dirty="0"/>
              <a:t> now thought to be the origin of honeybees.</a:t>
            </a:r>
          </a:p>
        </p:txBody>
      </p:sp>
      <p:sp>
        <p:nvSpPr>
          <p:cNvPr id="18" name="Line 13"/>
          <p:cNvSpPr>
            <a:spLocks noChangeShapeType="1"/>
          </p:cNvSpPr>
          <p:nvPr/>
        </p:nvSpPr>
        <p:spPr bwMode="auto">
          <a:xfrm>
            <a:off x="7153524" y="3672012"/>
            <a:ext cx="858741" cy="614244"/>
          </a:xfrm>
          <a:prstGeom prst="line">
            <a:avLst/>
          </a:prstGeom>
          <a:noFill/>
          <a:ln w="25400">
            <a:solidFill>
              <a:srgbClr val="00B050"/>
            </a:solidFill>
            <a:round/>
            <a:headEnd type="triangle" w="med" len="med"/>
            <a:tailEnd/>
          </a:ln>
        </p:spPr>
        <p:txBody>
          <a:bodyPr/>
          <a:lstStyle/>
          <a:p>
            <a:endParaRPr lang="en-GB" sz="1350" dirty="0"/>
          </a:p>
        </p:txBody>
      </p:sp>
    </p:spTree>
    <p:extLst>
      <p:ext uri="{BB962C8B-B14F-4D97-AF65-F5344CB8AC3E}">
        <p14:creationId xmlns:p14="http://schemas.microsoft.com/office/powerpoint/2010/main" val="2989292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linds(horizontal)">
                                      <p:cBhvr>
                                        <p:cTn id="7" dur="1000"/>
                                        <p:tgtEl>
                                          <p:spTgt spid="20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90"/>
                                        </p:tgtEl>
                                        <p:attrNameLst>
                                          <p:attrName>style.visibility</p:attrName>
                                        </p:attrNameLst>
                                      </p:cBhvr>
                                      <p:to>
                                        <p:strVal val="visible"/>
                                      </p:to>
                                    </p:set>
                                    <p:animEffect transition="in" filter="blinds(horizontal)">
                                      <p:cBhvr>
                                        <p:cTn id="10" dur="1000"/>
                                        <p:tgtEl>
                                          <p:spTgt spid="2049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92"/>
                                        </p:tgtEl>
                                        <p:attrNameLst>
                                          <p:attrName>style.visibility</p:attrName>
                                        </p:attrNameLst>
                                      </p:cBhvr>
                                      <p:to>
                                        <p:strVal val="visible"/>
                                      </p:to>
                                    </p:set>
                                    <p:animEffect transition="in" filter="blinds(horizontal)">
                                      <p:cBhvr>
                                        <p:cTn id="15" dur="1000"/>
                                        <p:tgtEl>
                                          <p:spTgt spid="2049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488"/>
                                        </p:tgtEl>
                                        <p:attrNameLst>
                                          <p:attrName>style.visibility</p:attrName>
                                        </p:attrNameLst>
                                      </p:cBhvr>
                                      <p:to>
                                        <p:strVal val="visible"/>
                                      </p:to>
                                    </p:set>
                                    <p:animEffect transition="in" filter="blinds(horizontal)">
                                      <p:cBhvr>
                                        <p:cTn id="18" dur="1000"/>
                                        <p:tgtEl>
                                          <p:spTgt spid="2048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489"/>
                                        </p:tgtEl>
                                        <p:attrNameLst>
                                          <p:attrName>style.visibility</p:attrName>
                                        </p:attrNameLst>
                                      </p:cBhvr>
                                      <p:to>
                                        <p:strVal val="visible"/>
                                      </p:to>
                                    </p:set>
                                    <p:animEffect transition="in" filter="blinds(horizontal)">
                                      <p:cBhvr>
                                        <p:cTn id="23" dur="1000"/>
                                        <p:tgtEl>
                                          <p:spTgt spid="2048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0493"/>
                                        </p:tgtEl>
                                        <p:attrNameLst>
                                          <p:attrName>style.visibility</p:attrName>
                                        </p:attrNameLst>
                                      </p:cBhvr>
                                      <p:to>
                                        <p:strVal val="visible"/>
                                      </p:to>
                                    </p:set>
                                    <p:animEffect transition="in" filter="blinds(horizontal)">
                                      <p:cBhvr>
                                        <p:cTn id="26" dur="1000"/>
                                        <p:tgtEl>
                                          <p:spTgt spid="2049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10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1000"/>
                                        <p:tgtEl>
                                          <p:spTgt spid="18"/>
                                        </p:tgtEl>
                                      </p:cBhvr>
                                    </p:animEffect>
                                  </p:childTnLst>
                                </p:cTn>
                              </p:par>
                              <p:par>
                                <p:cTn id="35" presetID="3" presetClass="entr" presetSubtype="1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8" grpId="0" animBg="1"/>
      <p:bldP spid="20489" grpId="0" animBg="1"/>
      <p:bldP spid="20490" grpId="0"/>
      <p:bldP spid="20492" grpId="0"/>
      <p:bldP spid="20493" grpId="0"/>
      <p:bldP spid="16" grpId="0" animBg="1"/>
      <p:bldP spid="17" grpId="0"/>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81311D-E912-4294-90CC-2D65415D5431}"/>
              </a:ext>
            </a:extLst>
          </p:cNvPr>
          <p:cNvGrpSpPr/>
          <p:nvPr/>
        </p:nvGrpSpPr>
        <p:grpSpPr>
          <a:xfrm>
            <a:off x="4382743" y="2092527"/>
            <a:ext cx="1150145" cy="1972429"/>
            <a:chOff x="4382743" y="2092527"/>
            <a:chExt cx="1150145" cy="1972429"/>
          </a:xfrm>
        </p:grpSpPr>
        <p:sp>
          <p:nvSpPr>
            <p:cNvPr id="12" name="Line 15">
              <a:extLst>
                <a:ext uri="{FF2B5EF4-FFF2-40B4-BE49-F238E27FC236}">
                  <a16:creationId xmlns:a16="http://schemas.microsoft.com/office/drawing/2014/main" id="{0DE73102-7012-4068-9837-5987CEC6424B}"/>
                </a:ext>
              </a:extLst>
            </p:cNvPr>
            <p:cNvSpPr>
              <a:spLocks noChangeShapeType="1"/>
            </p:cNvSpPr>
            <p:nvPr/>
          </p:nvSpPr>
          <p:spPr bwMode="auto">
            <a:xfrm>
              <a:off x="4728024" y="2389351"/>
              <a:ext cx="804864" cy="167560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9" name="Text Box 23">
              <a:extLst>
                <a:ext uri="{FF2B5EF4-FFF2-40B4-BE49-F238E27FC236}">
                  <a16:creationId xmlns:a16="http://schemas.microsoft.com/office/drawing/2014/main" id="{684A3576-D83E-4DB8-8A52-CF62B76E80F0}"/>
                </a:ext>
              </a:extLst>
            </p:cNvPr>
            <p:cNvSpPr txBox="1">
              <a:spLocks noChangeArrowheads="1"/>
            </p:cNvSpPr>
            <p:nvPr/>
          </p:nvSpPr>
          <p:spPr bwMode="auto">
            <a:xfrm>
              <a:off x="4382743" y="2092527"/>
              <a:ext cx="74771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Thorax</a:t>
              </a:r>
            </a:p>
          </p:txBody>
        </p:sp>
      </p:grpSp>
      <p:pic>
        <p:nvPicPr>
          <p:cNvPr id="4" name="Picture 3">
            <a:extLst>
              <a:ext uri="{FF2B5EF4-FFF2-40B4-BE49-F238E27FC236}">
                <a16:creationId xmlns:a16="http://schemas.microsoft.com/office/drawing/2014/main" id="{0BC5C268-2A44-4978-8863-CDE4923A0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48590" y="1743377"/>
            <a:ext cx="4160837" cy="4521200"/>
          </a:xfrm>
          <a:prstGeom prst="rect">
            <a:avLst/>
          </a:prstGeom>
        </p:spPr>
      </p:pic>
      <p:grpSp>
        <p:nvGrpSpPr>
          <p:cNvPr id="37" name="Group 36">
            <a:extLst>
              <a:ext uri="{FF2B5EF4-FFF2-40B4-BE49-F238E27FC236}">
                <a16:creationId xmlns:a16="http://schemas.microsoft.com/office/drawing/2014/main" id="{FB5D7250-E3AF-4C6E-BB5D-631B1CADD829}"/>
              </a:ext>
            </a:extLst>
          </p:cNvPr>
          <p:cNvGrpSpPr/>
          <p:nvPr/>
        </p:nvGrpSpPr>
        <p:grpSpPr>
          <a:xfrm>
            <a:off x="2472982" y="5662915"/>
            <a:ext cx="2230438" cy="284163"/>
            <a:chOff x="2472982" y="5662915"/>
            <a:chExt cx="2230438" cy="284163"/>
          </a:xfrm>
        </p:grpSpPr>
        <p:sp>
          <p:nvSpPr>
            <p:cNvPr id="7" name="Line 8">
              <a:extLst>
                <a:ext uri="{FF2B5EF4-FFF2-40B4-BE49-F238E27FC236}">
                  <a16:creationId xmlns:a16="http://schemas.microsoft.com/office/drawing/2014/main" id="{D2B9F5ED-E534-49E6-8B90-BD27B7E84DC4}"/>
                </a:ext>
              </a:extLst>
            </p:cNvPr>
            <p:cNvSpPr>
              <a:spLocks noChangeShapeType="1"/>
            </p:cNvSpPr>
            <p:nvPr/>
          </p:nvSpPr>
          <p:spPr bwMode="auto">
            <a:xfrm flipV="1">
              <a:off x="3962057" y="5688314"/>
              <a:ext cx="741363" cy="1158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Text Box 18">
              <a:extLst>
                <a:ext uri="{FF2B5EF4-FFF2-40B4-BE49-F238E27FC236}">
                  <a16:creationId xmlns:a16="http://schemas.microsoft.com/office/drawing/2014/main" id="{771185A3-1747-4D76-9672-0D8917D82055}"/>
                </a:ext>
              </a:extLst>
            </p:cNvPr>
            <p:cNvSpPr txBox="1">
              <a:spLocks noChangeArrowheads="1"/>
            </p:cNvSpPr>
            <p:nvPr/>
          </p:nvSpPr>
          <p:spPr bwMode="auto">
            <a:xfrm>
              <a:off x="2472982" y="5662915"/>
              <a:ext cx="13747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Tongue (</a:t>
              </a:r>
              <a:r>
                <a:rPr lang="en-GB" altLang="en-US" sz="1400" b="1" dirty="0" err="1"/>
                <a:t>glossa</a:t>
              </a:r>
              <a:r>
                <a:rPr lang="en-GB" altLang="en-US" sz="1400" b="1" dirty="0"/>
                <a:t>)</a:t>
              </a:r>
            </a:p>
          </p:txBody>
        </p:sp>
      </p:grpSp>
      <p:grpSp>
        <p:nvGrpSpPr>
          <p:cNvPr id="38" name="Group 37">
            <a:extLst>
              <a:ext uri="{FF2B5EF4-FFF2-40B4-BE49-F238E27FC236}">
                <a16:creationId xmlns:a16="http://schemas.microsoft.com/office/drawing/2014/main" id="{5AC371C8-5DAF-41D5-87CC-898B9C6C8840}"/>
              </a:ext>
            </a:extLst>
          </p:cNvPr>
          <p:cNvGrpSpPr/>
          <p:nvPr/>
        </p:nvGrpSpPr>
        <p:grpSpPr>
          <a:xfrm>
            <a:off x="2642051" y="5071569"/>
            <a:ext cx="2162968" cy="284163"/>
            <a:chOff x="2642051" y="5071569"/>
            <a:chExt cx="2162968" cy="284163"/>
          </a:xfrm>
        </p:grpSpPr>
        <p:sp>
          <p:nvSpPr>
            <p:cNvPr id="13" name="Line 16">
              <a:extLst>
                <a:ext uri="{FF2B5EF4-FFF2-40B4-BE49-F238E27FC236}">
                  <a16:creationId xmlns:a16="http://schemas.microsoft.com/office/drawing/2014/main" id="{3382D946-1DDE-468C-AFE1-569671136993}"/>
                </a:ext>
              </a:extLst>
            </p:cNvPr>
            <p:cNvSpPr>
              <a:spLocks noChangeShapeType="1"/>
            </p:cNvSpPr>
            <p:nvPr/>
          </p:nvSpPr>
          <p:spPr bwMode="auto">
            <a:xfrm flipV="1">
              <a:off x="3655669" y="5121577"/>
              <a:ext cx="1149350" cy="698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 name="Text Box 19">
              <a:extLst>
                <a:ext uri="{FF2B5EF4-FFF2-40B4-BE49-F238E27FC236}">
                  <a16:creationId xmlns:a16="http://schemas.microsoft.com/office/drawing/2014/main" id="{EDAEFE08-CF09-4F46-B8C0-6A89D45BA801}"/>
                </a:ext>
              </a:extLst>
            </p:cNvPr>
            <p:cNvSpPr txBox="1">
              <a:spLocks noChangeArrowheads="1"/>
            </p:cNvSpPr>
            <p:nvPr/>
          </p:nvSpPr>
          <p:spPr bwMode="auto">
            <a:xfrm>
              <a:off x="2642051" y="5071569"/>
              <a:ext cx="9842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Mandibles</a:t>
              </a:r>
            </a:p>
          </p:txBody>
        </p:sp>
      </p:grpSp>
      <p:grpSp>
        <p:nvGrpSpPr>
          <p:cNvPr id="39" name="Group 38">
            <a:extLst>
              <a:ext uri="{FF2B5EF4-FFF2-40B4-BE49-F238E27FC236}">
                <a16:creationId xmlns:a16="http://schemas.microsoft.com/office/drawing/2014/main" id="{4DAED8DE-6E8C-4D1E-8156-52FAF7E757F3}"/>
              </a:ext>
            </a:extLst>
          </p:cNvPr>
          <p:cNvGrpSpPr/>
          <p:nvPr/>
        </p:nvGrpSpPr>
        <p:grpSpPr>
          <a:xfrm>
            <a:off x="2472982" y="4481815"/>
            <a:ext cx="1741487" cy="284163"/>
            <a:chOff x="2472982" y="4481815"/>
            <a:chExt cx="1741487" cy="284163"/>
          </a:xfrm>
        </p:grpSpPr>
        <p:sp>
          <p:nvSpPr>
            <p:cNvPr id="6" name="Line 7">
              <a:extLst>
                <a:ext uri="{FF2B5EF4-FFF2-40B4-BE49-F238E27FC236}">
                  <a16:creationId xmlns:a16="http://schemas.microsoft.com/office/drawing/2014/main" id="{17EBBA8C-50F2-4C5C-AD41-89498DFB57F6}"/>
                </a:ext>
              </a:extLst>
            </p:cNvPr>
            <p:cNvSpPr>
              <a:spLocks noChangeShapeType="1"/>
            </p:cNvSpPr>
            <p:nvPr/>
          </p:nvSpPr>
          <p:spPr bwMode="auto">
            <a:xfrm>
              <a:off x="3415956" y="4635008"/>
              <a:ext cx="798513" cy="15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7" name="Text Box 20">
              <a:extLst>
                <a:ext uri="{FF2B5EF4-FFF2-40B4-BE49-F238E27FC236}">
                  <a16:creationId xmlns:a16="http://schemas.microsoft.com/office/drawing/2014/main" id="{AD234714-AA00-4E9E-B02D-DFEC5827F12C}"/>
                </a:ext>
              </a:extLst>
            </p:cNvPr>
            <p:cNvSpPr txBox="1">
              <a:spLocks noChangeArrowheads="1"/>
            </p:cNvSpPr>
            <p:nvPr/>
          </p:nvSpPr>
          <p:spPr bwMode="auto">
            <a:xfrm>
              <a:off x="2472982" y="4481815"/>
              <a:ext cx="8350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Antenna</a:t>
              </a:r>
            </a:p>
          </p:txBody>
        </p:sp>
      </p:grpSp>
      <p:grpSp>
        <p:nvGrpSpPr>
          <p:cNvPr id="40" name="Group 39">
            <a:extLst>
              <a:ext uri="{FF2B5EF4-FFF2-40B4-BE49-F238E27FC236}">
                <a16:creationId xmlns:a16="http://schemas.microsoft.com/office/drawing/2014/main" id="{072A2829-5250-4A8B-9B9A-8092A4013996}"/>
              </a:ext>
            </a:extLst>
          </p:cNvPr>
          <p:cNvGrpSpPr/>
          <p:nvPr/>
        </p:nvGrpSpPr>
        <p:grpSpPr>
          <a:xfrm>
            <a:off x="2472982" y="3803952"/>
            <a:ext cx="2549524" cy="606425"/>
            <a:chOff x="2472982" y="3803952"/>
            <a:chExt cx="2549524" cy="606425"/>
          </a:xfrm>
        </p:grpSpPr>
        <p:sp>
          <p:nvSpPr>
            <p:cNvPr id="5" name="Line 5">
              <a:extLst>
                <a:ext uri="{FF2B5EF4-FFF2-40B4-BE49-F238E27FC236}">
                  <a16:creationId xmlns:a16="http://schemas.microsoft.com/office/drawing/2014/main" id="{C8920DEB-0E5B-448D-ACF7-11F71EC4D750}"/>
                </a:ext>
              </a:extLst>
            </p:cNvPr>
            <p:cNvSpPr>
              <a:spLocks noChangeShapeType="1"/>
            </p:cNvSpPr>
            <p:nvPr/>
          </p:nvSpPr>
          <p:spPr bwMode="auto">
            <a:xfrm flipH="1" flipV="1">
              <a:off x="3976344" y="4003977"/>
              <a:ext cx="1046162" cy="406400"/>
            </a:xfrm>
            <a:prstGeom prst="line">
              <a:avLst/>
            </a:prstGeom>
            <a:noFill/>
            <a:ln w="190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8" name="Text Box 21">
              <a:extLst>
                <a:ext uri="{FF2B5EF4-FFF2-40B4-BE49-F238E27FC236}">
                  <a16:creationId xmlns:a16="http://schemas.microsoft.com/office/drawing/2014/main" id="{1E0358C3-B362-4FFE-A1C3-0422FA8ED7D8}"/>
                </a:ext>
              </a:extLst>
            </p:cNvPr>
            <p:cNvSpPr txBox="1">
              <a:spLocks noChangeArrowheads="1"/>
            </p:cNvSpPr>
            <p:nvPr/>
          </p:nvSpPr>
          <p:spPr bwMode="auto">
            <a:xfrm>
              <a:off x="2472982" y="3803952"/>
              <a:ext cx="13938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Compound</a:t>
              </a:r>
              <a:r>
                <a:rPr lang="en-GB" altLang="en-US" sz="1400" b="1" dirty="0">
                  <a:solidFill>
                    <a:srgbClr val="CC6600"/>
                  </a:solidFill>
                </a:rPr>
                <a:t> </a:t>
              </a:r>
              <a:r>
                <a:rPr lang="en-GB" altLang="en-US" sz="1400" b="1" dirty="0"/>
                <a:t>eyes</a:t>
              </a:r>
            </a:p>
          </p:txBody>
        </p:sp>
      </p:grpSp>
      <p:grpSp>
        <p:nvGrpSpPr>
          <p:cNvPr id="42" name="Group 41">
            <a:extLst>
              <a:ext uri="{FF2B5EF4-FFF2-40B4-BE49-F238E27FC236}">
                <a16:creationId xmlns:a16="http://schemas.microsoft.com/office/drawing/2014/main" id="{36C1A26B-BF3E-4DD2-82DA-2DD397FBD43F}"/>
              </a:ext>
            </a:extLst>
          </p:cNvPr>
          <p:cNvGrpSpPr/>
          <p:nvPr/>
        </p:nvGrpSpPr>
        <p:grpSpPr>
          <a:xfrm>
            <a:off x="6792570" y="2337896"/>
            <a:ext cx="2962274" cy="375443"/>
            <a:chOff x="6792570" y="2337896"/>
            <a:chExt cx="2962274" cy="375443"/>
          </a:xfrm>
        </p:grpSpPr>
        <p:sp>
          <p:nvSpPr>
            <p:cNvPr id="11" name="Line 14">
              <a:extLst>
                <a:ext uri="{FF2B5EF4-FFF2-40B4-BE49-F238E27FC236}">
                  <a16:creationId xmlns:a16="http://schemas.microsoft.com/office/drawing/2014/main" id="{AF743896-097F-4A48-B435-D5BB6A4CB059}"/>
                </a:ext>
              </a:extLst>
            </p:cNvPr>
            <p:cNvSpPr>
              <a:spLocks noChangeShapeType="1"/>
            </p:cNvSpPr>
            <p:nvPr/>
          </p:nvSpPr>
          <p:spPr bwMode="auto">
            <a:xfrm flipH="1">
              <a:off x="6792570" y="2479977"/>
              <a:ext cx="1685925" cy="2333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 name="Text Box 24">
              <a:extLst>
                <a:ext uri="{FF2B5EF4-FFF2-40B4-BE49-F238E27FC236}">
                  <a16:creationId xmlns:a16="http://schemas.microsoft.com/office/drawing/2014/main" id="{44EE40D2-150B-4F3A-A62F-A6331CBB4C4C}"/>
                </a:ext>
              </a:extLst>
            </p:cNvPr>
            <p:cNvSpPr txBox="1">
              <a:spLocks noChangeArrowheads="1"/>
            </p:cNvSpPr>
            <p:nvPr/>
          </p:nvSpPr>
          <p:spPr bwMode="auto">
            <a:xfrm>
              <a:off x="8538819" y="2337896"/>
              <a:ext cx="12160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lnSpc>
                  <a:spcPct val="90000"/>
                </a:lnSpc>
                <a:spcBef>
                  <a:spcPct val="20000"/>
                </a:spcBef>
                <a:buClr>
                  <a:srgbClr val="FF0000"/>
                </a:buClr>
              </a:pPr>
              <a:r>
                <a:rPr lang="en-GB" altLang="en-US" sz="1400" b="1" dirty="0"/>
                <a:t>Wings</a:t>
              </a:r>
              <a:r>
                <a:rPr lang="en-GB" altLang="en-US" sz="1400" b="1" dirty="0">
                  <a:solidFill>
                    <a:srgbClr val="CC6600"/>
                  </a:solidFill>
                </a:rPr>
                <a:t> </a:t>
              </a:r>
              <a:r>
                <a:rPr lang="en-GB" altLang="en-US" sz="1400" b="1" dirty="0"/>
                <a:t>(pairs)</a:t>
              </a:r>
            </a:p>
          </p:txBody>
        </p:sp>
      </p:grpSp>
      <p:grpSp>
        <p:nvGrpSpPr>
          <p:cNvPr id="43" name="Group 42">
            <a:extLst>
              <a:ext uri="{FF2B5EF4-FFF2-40B4-BE49-F238E27FC236}">
                <a16:creationId xmlns:a16="http://schemas.microsoft.com/office/drawing/2014/main" id="{44E2374E-4793-41DB-96A1-604C62A86711}"/>
              </a:ext>
            </a:extLst>
          </p:cNvPr>
          <p:cNvGrpSpPr/>
          <p:nvPr/>
        </p:nvGrpSpPr>
        <p:grpSpPr>
          <a:xfrm>
            <a:off x="6054381" y="2934002"/>
            <a:ext cx="3700463" cy="1331912"/>
            <a:chOff x="6054381" y="2934002"/>
            <a:chExt cx="3700463" cy="1331912"/>
          </a:xfrm>
        </p:grpSpPr>
        <p:sp>
          <p:nvSpPr>
            <p:cNvPr id="14" name="Line 17">
              <a:extLst>
                <a:ext uri="{FF2B5EF4-FFF2-40B4-BE49-F238E27FC236}">
                  <a16:creationId xmlns:a16="http://schemas.microsoft.com/office/drawing/2014/main" id="{22ACFE61-C1E7-4ED3-8E97-09B89AB85C9C}"/>
                </a:ext>
              </a:extLst>
            </p:cNvPr>
            <p:cNvSpPr>
              <a:spLocks noChangeShapeType="1"/>
            </p:cNvSpPr>
            <p:nvPr/>
          </p:nvSpPr>
          <p:spPr bwMode="auto">
            <a:xfrm flipH="1">
              <a:off x="6054381" y="3249914"/>
              <a:ext cx="1697038" cy="1016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Text Box 25">
              <a:extLst>
                <a:ext uri="{FF2B5EF4-FFF2-40B4-BE49-F238E27FC236}">
                  <a16:creationId xmlns:a16="http://schemas.microsoft.com/office/drawing/2014/main" id="{C0DB9031-1CA0-4F96-8C47-C5CECF9D596D}"/>
                </a:ext>
              </a:extLst>
            </p:cNvPr>
            <p:cNvSpPr txBox="1">
              <a:spLocks noChangeArrowheads="1"/>
            </p:cNvSpPr>
            <p:nvPr/>
          </p:nvSpPr>
          <p:spPr bwMode="auto">
            <a:xfrm>
              <a:off x="7340256" y="2934002"/>
              <a:ext cx="24145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lnSpc>
                  <a:spcPct val="90000"/>
                </a:lnSpc>
                <a:spcBef>
                  <a:spcPct val="20000"/>
                </a:spcBef>
                <a:buClr>
                  <a:srgbClr val="FF0000"/>
                </a:buClr>
              </a:pPr>
              <a:r>
                <a:rPr lang="en-GB" altLang="en-US" sz="1400" b="1" dirty="0"/>
                <a:t>Spiracle (breathing aperture)</a:t>
              </a:r>
            </a:p>
          </p:txBody>
        </p:sp>
      </p:grpSp>
      <p:grpSp>
        <p:nvGrpSpPr>
          <p:cNvPr id="54" name="Group 53">
            <a:extLst>
              <a:ext uri="{FF2B5EF4-FFF2-40B4-BE49-F238E27FC236}">
                <a16:creationId xmlns:a16="http://schemas.microsoft.com/office/drawing/2014/main" id="{C4875670-A532-4AC7-A101-C08983D24969}"/>
              </a:ext>
            </a:extLst>
          </p:cNvPr>
          <p:cNvGrpSpPr/>
          <p:nvPr/>
        </p:nvGrpSpPr>
        <p:grpSpPr>
          <a:xfrm>
            <a:off x="7219607" y="3413427"/>
            <a:ext cx="2535238" cy="693737"/>
            <a:chOff x="7219607" y="3413427"/>
            <a:chExt cx="2535238" cy="693737"/>
          </a:xfrm>
        </p:grpSpPr>
        <p:sp>
          <p:nvSpPr>
            <p:cNvPr id="9" name="Line 11">
              <a:extLst>
                <a:ext uri="{FF2B5EF4-FFF2-40B4-BE49-F238E27FC236}">
                  <a16:creationId xmlns:a16="http://schemas.microsoft.com/office/drawing/2014/main" id="{11F93298-7AA2-4953-BEC7-0504A0CDA04C}"/>
                </a:ext>
              </a:extLst>
            </p:cNvPr>
            <p:cNvSpPr>
              <a:spLocks noChangeShapeType="1"/>
            </p:cNvSpPr>
            <p:nvPr/>
          </p:nvSpPr>
          <p:spPr bwMode="auto">
            <a:xfrm flipH="1">
              <a:off x="7219607" y="3619802"/>
              <a:ext cx="1552575" cy="4873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 name="Text Box 26">
              <a:extLst>
                <a:ext uri="{FF2B5EF4-FFF2-40B4-BE49-F238E27FC236}">
                  <a16:creationId xmlns:a16="http://schemas.microsoft.com/office/drawing/2014/main" id="{D7B6C9DE-A73D-4D23-AFD3-E044E2327AD7}"/>
                </a:ext>
              </a:extLst>
            </p:cNvPr>
            <p:cNvSpPr txBox="1">
              <a:spLocks noChangeArrowheads="1"/>
            </p:cNvSpPr>
            <p:nvPr/>
          </p:nvSpPr>
          <p:spPr bwMode="auto">
            <a:xfrm>
              <a:off x="8830920" y="3413427"/>
              <a:ext cx="9239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lnSpc>
                  <a:spcPct val="90000"/>
                </a:lnSpc>
                <a:spcBef>
                  <a:spcPct val="20000"/>
                </a:spcBef>
                <a:buClr>
                  <a:srgbClr val="FF0000"/>
                </a:buClr>
              </a:pPr>
              <a:r>
                <a:rPr lang="en-GB" altLang="en-US" sz="1400" b="1" dirty="0"/>
                <a:t>Abdomen</a:t>
              </a:r>
            </a:p>
          </p:txBody>
        </p:sp>
      </p:grpSp>
      <p:grpSp>
        <p:nvGrpSpPr>
          <p:cNvPr id="44" name="Group 43">
            <a:extLst>
              <a:ext uri="{FF2B5EF4-FFF2-40B4-BE49-F238E27FC236}">
                <a16:creationId xmlns:a16="http://schemas.microsoft.com/office/drawing/2014/main" id="{0498054C-59AC-4C85-9984-FDA690D73E96}"/>
              </a:ext>
            </a:extLst>
          </p:cNvPr>
          <p:cNvGrpSpPr/>
          <p:nvPr/>
        </p:nvGrpSpPr>
        <p:grpSpPr>
          <a:xfrm>
            <a:off x="7841907" y="4629452"/>
            <a:ext cx="1912937" cy="419101"/>
            <a:chOff x="7841907" y="4629452"/>
            <a:chExt cx="1912937" cy="419101"/>
          </a:xfrm>
        </p:grpSpPr>
        <p:sp>
          <p:nvSpPr>
            <p:cNvPr id="10" name="Line 12">
              <a:extLst>
                <a:ext uri="{FF2B5EF4-FFF2-40B4-BE49-F238E27FC236}">
                  <a16:creationId xmlns:a16="http://schemas.microsoft.com/office/drawing/2014/main" id="{B1E5EB70-8772-4167-B251-CB0756C2D4A1}"/>
                </a:ext>
              </a:extLst>
            </p:cNvPr>
            <p:cNvSpPr>
              <a:spLocks noChangeShapeType="1"/>
            </p:cNvSpPr>
            <p:nvPr/>
          </p:nvSpPr>
          <p:spPr bwMode="auto">
            <a:xfrm flipH="1">
              <a:off x="7841907" y="4821540"/>
              <a:ext cx="1249363" cy="22701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 name="Text Box 28">
              <a:extLst>
                <a:ext uri="{FF2B5EF4-FFF2-40B4-BE49-F238E27FC236}">
                  <a16:creationId xmlns:a16="http://schemas.microsoft.com/office/drawing/2014/main" id="{152A2AC5-46A0-4C2C-863E-54DCC959D3C6}"/>
                </a:ext>
              </a:extLst>
            </p:cNvPr>
            <p:cNvSpPr txBox="1">
              <a:spLocks noChangeArrowheads="1"/>
            </p:cNvSpPr>
            <p:nvPr/>
          </p:nvSpPr>
          <p:spPr bwMode="auto">
            <a:xfrm>
              <a:off x="9176994" y="4629452"/>
              <a:ext cx="577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lnSpc>
                  <a:spcPct val="90000"/>
                </a:lnSpc>
                <a:spcBef>
                  <a:spcPct val="20000"/>
                </a:spcBef>
                <a:buClr>
                  <a:srgbClr val="FF0000"/>
                </a:buClr>
              </a:pPr>
              <a:r>
                <a:rPr lang="en-GB" altLang="en-US" sz="1400" b="1" dirty="0"/>
                <a:t>Sting</a:t>
              </a:r>
            </a:p>
          </p:txBody>
        </p:sp>
      </p:grpSp>
      <p:grpSp>
        <p:nvGrpSpPr>
          <p:cNvPr id="45" name="Group 44">
            <a:extLst>
              <a:ext uri="{FF2B5EF4-FFF2-40B4-BE49-F238E27FC236}">
                <a16:creationId xmlns:a16="http://schemas.microsoft.com/office/drawing/2014/main" id="{C3A94898-1E11-4723-AC03-B62C3C05D3BF}"/>
              </a:ext>
            </a:extLst>
          </p:cNvPr>
          <p:cNvGrpSpPr/>
          <p:nvPr/>
        </p:nvGrpSpPr>
        <p:grpSpPr>
          <a:xfrm>
            <a:off x="7122770" y="5232703"/>
            <a:ext cx="2897530" cy="778444"/>
            <a:chOff x="7122770" y="5232703"/>
            <a:chExt cx="2897530" cy="778444"/>
          </a:xfrm>
        </p:grpSpPr>
        <p:sp>
          <p:nvSpPr>
            <p:cNvPr id="8" name="Line 9">
              <a:extLst>
                <a:ext uri="{FF2B5EF4-FFF2-40B4-BE49-F238E27FC236}">
                  <a16:creationId xmlns:a16="http://schemas.microsoft.com/office/drawing/2014/main" id="{785E5D76-B64F-4469-BE4C-DAA982552589}"/>
                </a:ext>
              </a:extLst>
            </p:cNvPr>
            <p:cNvSpPr>
              <a:spLocks noChangeShapeType="1"/>
            </p:cNvSpPr>
            <p:nvPr/>
          </p:nvSpPr>
          <p:spPr bwMode="auto">
            <a:xfrm flipH="1" flipV="1">
              <a:off x="7122770" y="5232703"/>
              <a:ext cx="1290637" cy="4984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 name="Text Box 30">
              <a:extLst>
                <a:ext uri="{FF2B5EF4-FFF2-40B4-BE49-F238E27FC236}">
                  <a16:creationId xmlns:a16="http://schemas.microsoft.com/office/drawing/2014/main" id="{B38FD9C8-AD38-422B-B0FB-3A867B89CBDA}"/>
                </a:ext>
              </a:extLst>
            </p:cNvPr>
            <p:cNvSpPr txBox="1">
              <a:spLocks noChangeArrowheads="1"/>
            </p:cNvSpPr>
            <p:nvPr/>
          </p:nvSpPr>
          <p:spPr bwMode="auto">
            <a:xfrm>
              <a:off x="7931150" y="5726985"/>
              <a:ext cx="20891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lnSpc>
                  <a:spcPct val="90000"/>
                </a:lnSpc>
                <a:spcBef>
                  <a:spcPct val="20000"/>
                </a:spcBef>
                <a:buClr>
                  <a:srgbClr val="FF0000"/>
                </a:buClr>
              </a:pPr>
              <a:r>
                <a:rPr lang="en-GB" altLang="en-US" sz="1400" b="1" dirty="0"/>
                <a:t>Pollen Basket (corbicula)</a:t>
              </a:r>
            </a:p>
          </p:txBody>
        </p:sp>
      </p:grpSp>
      <p:grpSp>
        <p:nvGrpSpPr>
          <p:cNvPr id="41" name="Group 40">
            <a:extLst>
              <a:ext uri="{FF2B5EF4-FFF2-40B4-BE49-F238E27FC236}">
                <a16:creationId xmlns:a16="http://schemas.microsoft.com/office/drawing/2014/main" id="{6EF2BD5F-1D12-473D-BA60-B74DBF8F3273}"/>
              </a:ext>
            </a:extLst>
          </p:cNvPr>
          <p:cNvGrpSpPr/>
          <p:nvPr/>
        </p:nvGrpSpPr>
        <p:grpSpPr>
          <a:xfrm>
            <a:off x="2448561" y="2868073"/>
            <a:ext cx="2442977" cy="1288302"/>
            <a:chOff x="2448561" y="2868073"/>
            <a:chExt cx="2442977" cy="1288302"/>
          </a:xfrm>
        </p:grpSpPr>
        <p:sp>
          <p:nvSpPr>
            <p:cNvPr id="25" name="TextBox 24">
              <a:extLst>
                <a:ext uri="{FF2B5EF4-FFF2-40B4-BE49-F238E27FC236}">
                  <a16:creationId xmlns:a16="http://schemas.microsoft.com/office/drawing/2014/main" id="{F5AA2F3A-32D4-4FB8-8D66-09D9E3965957}"/>
                </a:ext>
              </a:extLst>
            </p:cNvPr>
            <p:cNvSpPr txBox="1"/>
            <p:nvPr/>
          </p:nvSpPr>
          <p:spPr>
            <a:xfrm>
              <a:off x="2448561" y="2868073"/>
              <a:ext cx="1077539" cy="523220"/>
            </a:xfrm>
            <a:prstGeom prst="rect">
              <a:avLst/>
            </a:prstGeom>
            <a:noFill/>
          </p:spPr>
          <p:txBody>
            <a:bodyPr wrap="none" rtlCol="0">
              <a:spAutoFit/>
            </a:bodyPr>
            <a:lstStyle/>
            <a:p>
              <a:pPr algn="ctr"/>
              <a:r>
                <a:rPr lang="en-GB" sz="1400" b="1" dirty="0">
                  <a:latin typeface="Times New Roman" panose="02020603050405020304" pitchFamily="18" charset="0"/>
                  <a:cs typeface="Times New Roman" panose="02020603050405020304" pitchFamily="18" charset="0"/>
                </a:rPr>
                <a:t>Simple</a:t>
              </a:r>
              <a:r>
                <a:rPr lang="en-GB" sz="1400" b="1" dirty="0">
                  <a:solidFill>
                    <a:schemeClr val="accent2">
                      <a:lumMod val="75000"/>
                    </a:schemeClr>
                  </a:solidFill>
                  <a:latin typeface="Times New Roman" panose="02020603050405020304" pitchFamily="18" charset="0"/>
                  <a:cs typeface="Times New Roman" panose="02020603050405020304" pitchFamily="18" charset="0"/>
                </a:rPr>
                <a:t> </a:t>
              </a:r>
              <a:r>
                <a:rPr lang="en-GB" sz="1400" b="1" dirty="0">
                  <a:latin typeface="Times New Roman" panose="02020603050405020304" pitchFamily="18" charset="0"/>
                  <a:cs typeface="Times New Roman" panose="02020603050405020304" pitchFamily="18" charset="0"/>
                </a:rPr>
                <a:t>eyes</a:t>
              </a:r>
            </a:p>
            <a:p>
              <a:pPr algn="ctr"/>
              <a:r>
                <a:rPr lang="en-GB" sz="1400" b="1" dirty="0">
                  <a:latin typeface="Times New Roman" panose="02020603050405020304" pitchFamily="18" charset="0"/>
                  <a:cs typeface="Times New Roman" panose="02020603050405020304" pitchFamily="18" charset="0"/>
                </a:rPr>
                <a:t>(Ocelli)</a:t>
              </a:r>
            </a:p>
          </p:txBody>
        </p:sp>
        <p:sp>
          <p:nvSpPr>
            <p:cNvPr id="26" name="Line 15">
              <a:extLst>
                <a:ext uri="{FF2B5EF4-FFF2-40B4-BE49-F238E27FC236}">
                  <a16:creationId xmlns:a16="http://schemas.microsoft.com/office/drawing/2014/main" id="{D878D971-E406-4214-9FE5-E332296A796E}"/>
                </a:ext>
              </a:extLst>
            </p:cNvPr>
            <p:cNvSpPr>
              <a:spLocks noChangeShapeType="1"/>
            </p:cNvSpPr>
            <p:nvPr/>
          </p:nvSpPr>
          <p:spPr bwMode="auto">
            <a:xfrm>
              <a:off x="3331817" y="3175956"/>
              <a:ext cx="1559721" cy="98041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46" name="Group 45">
            <a:extLst>
              <a:ext uri="{FF2B5EF4-FFF2-40B4-BE49-F238E27FC236}">
                <a16:creationId xmlns:a16="http://schemas.microsoft.com/office/drawing/2014/main" id="{B3AF3A2D-B3B7-47C3-8827-DE126CBB470A}"/>
              </a:ext>
            </a:extLst>
          </p:cNvPr>
          <p:cNvGrpSpPr/>
          <p:nvPr/>
        </p:nvGrpSpPr>
        <p:grpSpPr>
          <a:xfrm>
            <a:off x="5355881" y="5625208"/>
            <a:ext cx="1835945" cy="615556"/>
            <a:chOff x="5355881" y="5625208"/>
            <a:chExt cx="1835945" cy="615556"/>
          </a:xfrm>
        </p:grpSpPr>
        <p:sp>
          <p:nvSpPr>
            <p:cNvPr id="27" name="TextBox 26">
              <a:extLst>
                <a:ext uri="{FF2B5EF4-FFF2-40B4-BE49-F238E27FC236}">
                  <a16:creationId xmlns:a16="http://schemas.microsoft.com/office/drawing/2014/main" id="{BBED78FB-7F6B-4E96-80A5-A8ACF90A9E43}"/>
                </a:ext>
              </a:extLst>
            </p:cNvPr>
            <p:cNvSpPr txBox="1"/>
            <p:nvPr/>
          </p:nvSpPr>
          <p:spPr>
            <a:xfrm>
              <a:off x="5502274" y="5932987"/>
              <a:ext cx="545342" cy="307777"/>
            </a:xfrm>
            <a:prstGeom prst="rect">
              <a:avLst/>
            </a:prstGeom>
            <a:noFill/>
          </p:spPr>
          <p:txBody>
            <a:bodyPr wrap="none" rtlCol="0">
              <a:spAutoFit/>
            </a:bodyPr>
            <a:lstStyle/>
            <a:p>
              <a:r>
                <a:rPr lang="en-GB" sz="1400" b="1" dirty="0">
                  <a:latin typeface="Times New Roman" panose="02020603050405020304" pitchFamily="18" charset="0"/>
                  <a:cs typeface="Times New Roman" panose="02020603050405020304" pitchFamily="18" charset="0"/>
                </a:rPr>
                <a:t>Legs</a:t>
              </a:r>
            </a:p>
          </p:txBody>
        </p:sp>
        <p:sp>
          <p:nvSpPr>
            <p:cNvPr id="28" name="Line 8">
              <a:extLst>
                <a:ext uri="{FF2B5EF4-FFF2-40B4-BE49-F238E27FC236}">
                  <a16:creationId xmlns:a16="http://schemas.microsoft.com/office/drawing/2014/main" id="{18916772-CA4A-4D2F-B63C-F21B89C6210B}"/>
                </a:ext>
              </a:extLst>
            </p:cNvPr>
            <p:cNvSpPr>
              <a:spLocks noChangeShapeType="1"/>
            </p:cNvSpPr>
            <p:nvPr/>
          </p:nvSpPr>
          <p:spPr bwMode="auto">
            <a:xfrm flipH="1" flipV="1">
              <a:off x="5355881" y="5710539"/>
              <a:ext cx="369435" cy="2081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9" name="Line 8">
              <a:extLst>
                <a:ext uri="{FF2B5EF4-FFF2-40B4-BE49-F238E27FC236}">
                  <a16:creationId xmlns:a16="http://schemas.microsoft.com/office/drawing/2014/main" id="{E1346E26-7494-499E-A990-1C74D25963E5}"/>
                </a:ext>
              </a:extLst>
            </p:cNvPr>
            <p:cNvSpPr>
              <a:spLocks noChangeShapeType="1"/>
            </p:cNvSpPr>
            <p:nvPr/>
          </p:nvSpPr>
          <p:spPr bwMode="auto">
            <a:xfrm flipV="1">
              <a:off x="5808884" y="5625208"/>
              <a:ext cx="287116" cy="32186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 name="Line 8">
              <a:extLst>
                <a:ext uri="{FF2B5EF4-FFF2-40B4-BE49-F238E27FC236}">
                  <a16:creationId xmlns:a16="http://schemas.microsoft.com/office/drawing/2014/main" id="{5B77072E-16FA-4225-ACDC-85A1CE352B1A}"/>
                </a:ext>
              </a:extLst>
            </p:cNvPr>
            <p:cNvSpPr>
              <a:spLocks noChangeShapeType="1"/>
            </p:cNvSpPr>
            <p:nvPr/>
          </p:nvSpPr>
          <p:spPr bwMode="auto">
            <a:xfrm flipV="1">
              <a:off x="6017306" y="5698783"/>
              <a:ext cx="1174520" cy="34056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34" name="Group 33">
            <a:extLst>
              <a:ext uri="{FF2B5EF4-FFF2-40B4-BE49-F238E27FC236}">
                <a16:creationId xmlns:a16="http://schemas.microsoft.com/office/drawing/2014/main" id="{0EB2CD62-A9DE-49D6-84FA-6790D9022781}"/>
              </a:ext>
            </a:extLst>
          </p:cNvPr>
          <p:cNvGrpSpPr/>
          <p:nvPr/>
        </p:nvGrpSpPr>
        <p:grpSpPr>
          <a:xfrm>
            <a:off x="3171485" y="2029403"/>
            <a:ext cx="2003476" cy="2002281"/>
            <a:chOff x="3171485" y="2029403"/>
            <a:chExt cx="2003476" cy="2002281"/>
          </a:xfrm>
        </p:grpSpPr>
        <p:sp>
          <p:nvSpPr>
            <p:cNvPr id="32" name="Line 15">
              <a:extLst>
                <a:ext uri="{FF2B5EF4-FFF2-40B4-BE49-F238E27FC236}">
                  <a16:creationId xmlns:a16="http://schemas.microsoft.com/office/drawing/2014/main" id="{69554868-E90B-4614-AA19-BB5EAFBA0EAC}"/>
                </a:ext>
              </a:extLst>
            </p:cNvPr>
            <p:cNvSpPr>
              <a:spLocks noChangeShapeType="1"/>
            </p:cNvSpPr>
            <p:nvPr/>
          </p:nvSpPr>
          <p:spPr bwMode="auto">
            <a:xfrm>
              <a:off x="3584838" y="2250441"/>
              <a:ext cx="1590123" cy="178124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33" name="Text Box 23">
              <a:extLst>
                <a:ext uri="{FF2B5EF4-FFF2-40B4-BE49-F238E27FC236}">
                  <a16:creationId xmlns:a16="http://schemas.microsoft.com/office/drawing/2014/main" id="{A17209B7-6F61-4EA5-86EA-38263AD1411F}"/>
                </a:ext>
              </a:extLst>
            </p:cNvPr>
            <p:cNvSpPr txBox="1">
              <a:spLocks noChangeArrowheads="1"/>
            </p:cNvSpPr>
            <p:nvPr/>
          </p:nvSpPr>
          <p:spPr bwMode="auto">
            <a:xfrm>
              <a:off x="3171485" y="2029403"/>
              <a:ext cx="593432"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rgbClr val="FF0000"/>
                </a:buClr>
              </a:pPr>
              <a:r>
                <a:rPr lang="en-GB" altLang="en-US" sz="1400" b="1" dirty="0"/>
                <a:t>Head</a:t>
              </a:r>
            </a:p>
          </p:txBody>
        </p:sp>
      </p:grpSp>
      <p:grpSp>
        <p:nvGrpSpPr>
          <p:cNvPr id="53" name="Group 52">
            <a:extLst>
              <a:ext uri="{FF2B5EF4-FFF2-40B4-BE49-F238E27FC236}">
                <a16:creationId xmlns:a16="http://schemas.microsoft.com/office/drawing/2014/main" id="{6CEA0AD4-C3CD-41EA-B79C-2A5F3C77638A}"/>
              </a:ext>
            </a:extLst>
          </p:cNvPr>
          <p:cNvGrpSpPr/>
          <p:nvPr/>
        </p:nvGrpSpPr>
        <p:grpSpPr>
          <a:xfrm>
            <a:off x="4595149" y="2092527"/>
            <a:ext cx="907125" cy="1911450"/>
            <a:chOff x="4595149" y="2092527"/>
            <a:chExt cx="907125" cy="1911450"/>
          </a:xfrm>
        </p:grpSpPr>
        <p:sp>
          <p:nvSpPr>
            <p:cNvPr id="50" name="TextBox 49">
              <a:extLst>
                <a:ext uri="{FF2B5EF4-FFF2-40B4-BE49-F238E27FC236}">
                  <a16:creationId xmlns:a16="http://schemas.microsoft.com/office/drawing/2014/main" id="{67418A3F-EC29-4AF6-A6E6-51473B9B46E4}"/>
                </a:ext>
              </a:extLst>
            </p:cNvPr>
            <p:cNvSpPr txBox="1"/>
            <p:nvPr/>
          </p:nvSpPr>
          <p:spPr>
            <a:xfrm>
              <a:off x="4595149" y="2092527"/>
              <a:ext cx="753732" cy="307777"/>
            </a:xfrm>
            <a:prstGeom prst="rect">
              <a:avLst/>
            </a:prstGeom>
            <a:noFill/>
          </p:spPr>
          <p:txBody>
            <a:bodyPr wrap="none" rtlCol="0">
              <a:spAutoFit/>
            </a:bodyPr>
            <a:lstStyle/>
            <a:p>
              <a:r>
                <a:rPr lang="en-GB" sz="1400" b="1" dirty="0">
                  <a:latin typeface="Times New Roman" panose="02020603050405020304" pitchFamily="18" charset="0"/>
                  <a:cs typeface="Times New Roman" panose="02020603050405020304" pitchFamily="18" charset="0"/>
                </a:rPr>
                <a:t>Thorax</a:t>
              </a:r>
            </a:p>
          </p:txBody>
        </p:sp>
        <p:cxnSp>
          <p:nvCxnSpPr>
            <p:cNvPr id="52" name="Straight Arrow Connector 51">
              <a:extLst>
                <a:ext uri="{FF2B5EF4-FFF2-40B4-BE49-F238E27FC236}">
                  <a16:creationId xmlns:a16="http://schemas.microsoft.com/office/drawing/2014/main" id="{2BB2D23E-D312-4DA7-AAFD-B9807F40B00D}"/>
                </a:ext>
              </a:extLst>
            </p:cNvPr>
            <p:cNvCxnSpPr/>
            <p:nvPr/>
          </p:nvCxnSpPr>
          <p:spPr>
            <a:xfrm>
              <a:off x="4927258" y="2400304"/>
              <a:ext cx="575016" cy="1603673"/>
            </a:xfrm>
            <a:prstGeom prst="straightConnector1">
              <a:avLst/>
            </a:prstGeom>
            <a:ln w="12700">
              <a:solidFill>
                <a:srgbClr val="FF0000"/>
              </a:solidFill>
              <a:tailEnd type="triangle"/>
            </a:ln>
          </p:spPr>
          <p:style>
            <a:lnRef idx="2">
              <a:schemeClr val="dk1"/>
            </a:lnRef>
            <a:fillRef idx="0">
              <a:schemeClr val="dk1"/>
            </a:fillRef>
            <a:effectRef idx="1">
              <a:schemeClr val="dk1"/>
            </a:effectRef>
            <a:fontRef idx="minor">
              <a:schemeClr val="tx1"/>
            </a:fontRef>
          </p:style>
        </p:cxnSp>
      </p:grpSp>
      <p:sp>
        <p:nvSpPr>
          <p:cNvPr id="2" name="Title 1">
            <a:extLst>
              <a:ext uri="{FF2B5EF4-FFF2-40B4-BE49-F238E27FC236}">
                <a16:creationId xmlns:a16="http://schemas.microsoft.com/office/drawing/2014/main" id="{79FDEC11-04B4-4191-9ECA-5E435EF045C4}"/>
              </a:ext>
            </a:extLst>
          </p:cNvPr>
          <p:cNvSpPr>
            <a:spLocks noGrp="1"/>
          </p:cNvSpPr>
          <p:nvPr>
            <p:ph type="title"/>
          </p:nvPr>
        </p:nvSpPr>
        <p:spPr>
          <a:xfrm>
            <a:off x="1730828" y="189928"/>
            <a:ext cx="8730343" cy="1143000"/>
          </a:xfrm>
        </p:spPr>
        <p:txBody>
          <a:bodyPr/>
          <a:lstStyle/>
          <a:p>
            <a:r>
              <a:rPr lang="en-GB" dirty="0"/>
              <a:t>Anatomy of the Bee</a:t>
            </a:r>
          </a:p>
        </p:txBody>
      </p:sp>
      <p:sp>
        <p:nvSpPr>
          <p:cNvPr id="49" name="Footer Placeholder 1">
            <a:extLst>
              <a:ext uri="{FF2B5EF4-FFF2-40B4-BE49-F238E27FC236}">
                <a16:creationId xmlns:a16="http://schemas.microsoft.com/office/drawing/2014/main" id="{922F898A-4146-4881-8295-8464A45B26D4}"/>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1120053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98609" y="230982"/>
            <a:ext cx="8730343" cy="1143000"/>
          </a:xfrm>
        </p:spPr>
        <p:txBody>
          <a:bodyPr/>
          <a:lstStyle/>
          <a:p>
            <a:pPr>
              <a:defRPr/>
            </a:pPr>
            <a:r>
              <a:rPr lang="en-GB" dirty="0"/>
              <a:t>Bee Dances: Where's the food</a:t>
            </a:r>
          </a:p>
        </p:txBody>
      </p:sp>
      <p:sp>
        <p:nvSpPr>
          <p:cNvPr id="11" name="Footer Placeholder 1">
            <a:extLst>
              <a:ext uri="{FF2B5EF4-FFF2-40B4-BE49-F238E27FC236}">
                <a16:creationId xmlns:a16="http://schemas.microsoft.com/office/drawing/2014/main" id="{D7261274-24B3-46FB-884C-88638A6C2CF7}"/>
              </a:ext>
            </a:extLst>
          </p:cNvPr>
          <p:cNvSpPr>
            <a:spLocks noGrp="1"/>
          </p:cNvSpPr>
          <p:nvPr>
            <p:ph type="ftr" sz="quarter" idx="11"/>
          </p:nvPr>
        </p:nvSpPr>
        <p:spPr/>
        <p:txBody>
          <a:bodyPr/>
          <a:lstStyle/>
          <a:p>
            <a:r>
              <a:rPr lang="en-GB" dirty="0"/>
              <a:t>©BABKA</a:t>
            </a:r>
          </a:p>
        </p:txBody>
      </p:sp>
      <p:sp>
        <p:nvSpPr>
          <p:cNvPr id="10243" name="Rectangle 5"/>
          <p:cNvSpPr>
            <a:spLocks noChangeArrowheads="1"/>
          </p:cNvSpPr>
          <p:nvPr/>
        </p:nvSpPr>
        <p:spPr bwMode="auto">
          <a:xfrm>
            <a:off x="4972050" y="2476500"/>
            <a:ext cx="9144000" cy="369332"/>
          </a:xfrm>
          <a:prstGeom prst="rect">
            <a:avLst/>
          </a:prstGeom>
          <a:noFill/>
          <a:ln w="9525">
            <a:noFill/>
            <a:miter lim="800000"/>
            <a:headEnd/>
            <a:tailEnd/>
          </a:ln>
        </p:spPr>
        <p:txBody>
          <a:bodyPr>
            <a:spAutoFit/>
          </a:bodyPr>
          <a:lstStyle/>
          <a:p>
            <a:endParaRPr lang="en-US"/>
          </a:p>
        </p:txBody>
      </p:sp>
      <p:pic>
        <p:nvPicPr>
          <p:cNvPr id="10244" name="Picture 4"/>
          <p:cNvPicPr>
            <a:picLocks noChangeAspect="1" noChangeArrowheads="1"/>
          </p:cNvPicPr>
          <p:nvPr/>
        </p:nvPicPr>
        <p:blipFill>
          <a:blip r:embed="rId3" cstate="print"/>
          <a:srcRect/>
          <a:stretch>
            <a:fillRect/>
          </a:stretch>
        </p:blipFill>
        <p:spPr bwMode="auto">
          <a:xfrm>
            <a:off x="2205038" y="1643064"/>
            <a:ext cx="3206750" cy="2719387"/>
          </a:xfrm>
          <a:prstGeom prst="rect">
            <a:avLst/>
          </a:prstGeom>
          <a:noFill/>
          <a:ln w="9525">
            <a:noFill/>
            <a:miter lim="800000"/>
            <a:headEnd/>
            <a:tailEnd/>
          </a:ln>
        </p:spPr>
      </p:pic>
      <p:sp>
        <p:nvSpPr>
          <p:cNvPr id="10245" name="Rectangle 7"/>
          <p:cNvSpPr>
            <a:spLocks noChangeArrowheads="1"/>
          </p:cNvSpPr>
          <p:nvPr/>
        </p:nvSpPr>
        <p:spPr bwMode="auto">
          <a:xfrm>
            <a:off x="4967288" y="2424113"/>
            <a:ext cx="9144000" cy="369332"/>
          </a:xfrm>
          <a:prstGeom prst="rect">
            <a:avLst/>
          </a:prstGeom>
          <a:noFill/>
          <a:ln w="9525">
            <a:noFill/>
            <a:miter lim="800000"/>
            <a:headEnd/>
            <a:tailEnd/>
          </a:ln>
        </p:spPr>
        <p:txBody>
          <a:bodyPr>
            <a:spAutoFit/>
          </a:bodyPr>
          <a:lstStyle/>
          <a:p>
            <a:endParaRPr lang="en-US"/>
          </a:p>
        </p:txBody>
      </p:sp>
      <p:pic>
        <p:nvPicPr>
          <p:cNvPr id="10246" name="Picture 6"/>
          <p:cNvPicPr>
            <a:picLocks noChangeAspect="1" noChangeArrowheads="1"/>
          </p:cNvPicPr>
          <p:nvPr/>
        </p:nvPicPr>
        <p:blipFill>
          <a:blip r:embed="rId4" cstate="print"/>
          <a:srcRect/>
          <a:stretch>
            <a:fillRect/>
          </a:stretch>
        </p:blipFill>
        <p:spPr bwMode="auto">
          <a:xfrm>
            <a:off x="6615113" y="1633538"/>
            <a:ext cx="3124200" cy="2781300"/>
          </a:xfrm>
          <a:prstGeom prst="rect">
            <a:avLst/>
          </a:prstGeom>
          <a:noFill/>
          <a:ln w="9525">
            <a:noFill/>
            <a:miter lim="800000"/>
            <a:headEnd/>
            <a:tailEnd/>
          </a:ln>
        </p:spPr>
      </p:pic>
      <p:sp>
        <p:nvSpPr>
          <p:cNvPr id="10247" name="Text Box 8"/>
          <p:cNvSpPr txBox="1">
            <a:spLocks noChangeArrowheads="1"/>
          </p:cNvSpPr>
          <p:nvPr/>
        </p:nvSpPr>
        <p:spPr bwMode="auto">
          <a:xfrm>
            <a:off x="2514607" y="4455558"/>
            <a:ext cx="2452681" cy="1323439"/>
          </a:xfrm>
          <a:prstGeom prst="rect">
            <a:avLst/>
          </a:prstGeom>
          <a:noFill/>
          <a:ln w="9525">
            <a:noFill/>
            <a:miter lim="800000"/>
            <a:headEnd/>
            <a:tailEnd/>
          </a:ln>
        </p:spPr>
        <p:txBody>
          <a:bodyPr wrap="square">
            <a:spAutoFit/>
          </a:bodyPr>
          <a:lstStyle/>
          <a:p>
            <a:pPr algn="ctr">
              <a:spcBef>
                <a:spcPct val="50000"/>
              </a:spcBef>
            </a:pPr>
            <a:r>
              <a:rPr lang="en-GB" sz="2000" dirty="0"/>
              <a:t>Round Dance </a:t>
            </a:r>
          </a:p>
          <a:p>
            <a:pPr algn="ctr">
              <a:spcBef>
                <a:spcPct val="50000"/>
              </a:spcBef>
            </a:pPr>
            <a:r>
              <a:rPr lang="en-GB" sz="2000" dirty="0"/>
              <a:t>(General location) </a:t>
            </a:r>
          </a:p>
          <a:p>
            <a:pPr algn="ctr">
              <a:spcBef>
                <a:spcPct val="50000"/>
              </a:spcBef>
            </a:pPr>
            <a:r>
              <a:rPr lang="en-GB" sz="2000" dirty="0"/>
              <a:t>food nearby</a:t>
            </a:r>
          </a:p>
        </p:txBody>
      </p:sp>
      <p:sp>
        <p:nvSpPr>
          <p:cNvPr id="10248" name="Text Box 9"/>
          <p:cNvSpPr txBox="1">
            <a:spLocks noChangeArrowheads="1"/>
          </p:cNvSpPr>
          <p:nvPr/>
        </p:nvSpPr>
        <p:spPr bwMode="auto">
          <a:xfrm>
            <a:off x="6642893" y="4480194"/>
            <a:ext cx="2767013" cy="1323439"/>
          </a:xfrm>
          <a:prstGeom prst="rect">
            <a:avLst/>
          </a:prstGeom>
          <a:noFill/>
          <a:ln w="9525">
            <a:noFill/>
            <a:miter lim="800000"/>
            <a:headEnd/>
            <a:tailEnd/>
          </a:ln>
        </p:spPr>
        <p:txBody>
          <a:bodyPr>
            <a:spAutoFit/>
          </a:bodyPr>
          <a:lstStyle/>
          <a:p>
            <a:pPr algn="ctr">
              <a:spcBef>
                <a:spcPct val="50000"/>
              </a:spcBef>
            </a:pPr>
            <a:r>
              <a:rPr lang="en-GB" sz="2000" dirty="0"/>
              <a:t>Waggle Dance </a:t>
            </a:r>
          </a:p>
          <a:p>
            <a:pPr algn="ctr">
              <a:spcBef>
                <a:spcPct val="50000"/>
              </a:spcBef>
            </a:pPr>
            <a:r>
              <a:rPr lang="en-GB" sz="2000" dirty="0"/>
              <a:t>(Precise location) </a:t>
            </a:r>
          </a:p>
          <a:p>
            <a:pPr algn="ctr">
              <a:spcBef>
                <a:spcPct val="50000"/>
              </a:spcBef>
            </a:pPr>
            <a:r>
              <a:rPr lang="en-GB" sz="2000" dirty="0"/>
              <a:t>food further away</a:t>
            </a:r>
          </a:p>
        </p:txBody>
      </p:sp>
      <p:sp>
        <p:nvSpPr>
          <p:cNvPr id="10249" name="Text Box 10"/>
          <p:cNvSpPr txBox="1">
            <a:spLocks noChangeArrowheads="1"/>
          </p:cNvSpPr>
          <p:nvPr/>
        </p:nvSpPr>
        <p:spPr bwMode="auto">
          <a:xfrm>
            <a:off x="4438650" y="6076951"/>
            <a:ext cx="4019550" cy="276999"/>
          </a:xfrm>
          <a:prstGeom prst="rect">
            <a:avLst/>
          </a:prstGeom>
          <a:noFill/>
          <a:ln w="9525">
            <a:noFill/>
            <a:miter lim="800000"/>
            <a:headEnd/>
            <a:tailEnd/>
          </a:ln>
        </p:spPr>
        <p:txBody>
          <a:bodyPr>
            <a:spAutoFit/>
          </a:bodyPr>
          <a:lstStyle/>
          <a:p>
            <a:pPr>
              <a:spcBef>
                <a:spcPct val="50000"/>
              </a:spcBef>
            </a:pPr>
            <a:r>
              <a:rPr lang="en-GB" sz="1200"/>
              <a:t>Ex: Encyclopaedia of Beekeeping by Morse &amp; Hooper</a:t>
            </a:r>
          </a:p>
        </p:txBody>
      </p:sp>
    </p:spTree>
    <p:extLst>
      <p:ext uri="{BB962C8B-B14F-4D97-AF65-F5344CB8AC3E}">
        <p14:creationId xmlns:p14="http://schemas.microsoft.com/office/powerpoint/2010/main" val="3786084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1FF609-94A7-4833-9B08-F061768CC4F6}"/>
              </a:ext>
            </a:extLst>
          </p:cNvPr>
          <p:cNvSpPr>
            <a:spLocks noGrp="1"/>
          </p:cNvSpPr>
          <p:nvPr>
            <p:ph type="ctrTitle"/>
          </p:nvPr>
        </p:nvSpPr>
        <p:spPr>
          <a:xfrm>
            <a:off x="1213902" y="292346"/>
            <a:ext cx="9362364" cy="1470025"/>
          </a:xfrm>
        </p:spPr>
        <p:txBody>
          <a:bodyPr/>
          <a:lstStyle/>
          <a:p>
            <a:r>
              <a:rPr lang="en-GB" dirty="0"/>
              <a:t>Why do we need bees?</a:t>
            </a:r>
          </a:p>
        </p:txBody>
      </p:sp>
      <p:sp>
        <p:nvSpPr>
          <p:cNvPr id="80901" name="Rectangle 5"/>
          <p:cNvSpPr>
            <a:spLocks noGrp="1" noChangeArrowheads="1"/>
          </p:cNvSpPr>
          <p:nvPr>
            <p:ph type="subTitle" idx="1"/>
          </p:nvPr>
        </p:nvSpPr>
        <p:spPr>
          <a:xfrm>
            <a:off x="875432" y="2339037"/>
            <a:ext cx="10085079" cy="3168650"/>
          </a:xfrm>
        </p:spPr>
        <p:txBody>
          <a:bodyPr>
            <a:normAutofit lnSpcReduction="10000"/>
          </a:bodyPr>
          <a:lstStyle/>
          <a:p>
            <a:pPr marL="571500" indent="-571500">
              <a:buClr>
                <a:schemeClr val="tx1">
                  <a:shade val="95000"/>
                </a:schemeClr>
              </a:buClr>
              <a:buFont typeface="Arial" panose="020B0604020202020204" pitchFamily="34" charset="0"/>
              <a:buChar char="•"/>
              <a:defRPr/>
            </a:pPr>
            <a:r>
              <a:rPr lang="en-GB" sz="3600" dirty="0">
                <a:solidFill>
                  <a:schemeClr val="tx1"/>
                </a:solidFill>
              </a:rPr>
              <a:t>“</a:t>
            </a:r>
            <a:r>
              <a:rPr lang="en-GB" b="1" dirty="0">
                <a:solidFill>
                  <a:schemeClr val="tx1"/>
                </a:solidFill>
                <a:latin typeface="+mj-lt"/>
              </a:rPr>
              <a:t>Bees and other pollinating insects are responsible for providing the ‘high quality’ food for mankind”</a:t>
            </a:r>
          </a:p>
          <a:p>
            <a:pPr marL="1028700" lvl="1" indent="-571500" algn="l">
              <a:buClr>
                <a:schemeClr val="tx1">
                  <a:shade val="95000"/>
                </a:schemeClr>
              </a:buClr>
              <a:buFont typeface="Arial" panose="020B0604020202020204" pitchFamily="34" charset="0"/>
              <a:buChar char="•"/>
              <a:defRPr/>
            </a:pPr>
            <a:r>
              <a:rPr lang="en-GB" b="1" dirty="0">
                <a:solidFill>
                  <a:schemeClr val="tx1"/>
                </a:solidFill>
                <a:latin typeface="+mj-lt"/>
              </a:rPr>
              <a:t>Professor Keith </a:t>
            </a:r>
            <a:r>
              <a:rPr lang="en-GB" b="1" dirty="0" err="1">
                <a:solidFill>
                  <a:schemeClr val="tx1"/>
                </a:solidFill>
                <a:latin typeface="+mj-lt"/>
              </a:rPr>
              <a:t>Delaplane</a:t>
            </a:r>
            <a:endParaRPr lang="en-GB" b="1" dirty="0">
              <a:solidFill>
                <a:schemeClr val="tx1"/>
              </a:solidFill>
              <a:latin typeface="+mj-lt"/>
            </a:endParaRPr>
          </a:p>
          <a:p>
            <a:pPr marL="1028700" lvl="1" indent="-571500" algn="l">
              <a:buClr>
                <a:schemeClr val="tx1">
                  <a:shade val="95000"/>
                </a:schemeClr>
              </a:buClr>
              <a:buFont typeface="Arial" panose="020B0604020202020204" pitchFamily="34" charset="0"/>
              <a:buChar char="•"/>
              <a:defRPr/>
            </a:pPr>
            <a:endParaRPr lang="en-US" b="1" dirty="0">
              <a:solidFill>
                <a:schemeClr val="tx1"/>
              </a:solidFill>
              <a:latin typeface="+mj-lt"/>
            </a:endParaRPr>
          </a:p>
          <a:p>
            <a:pPr marL="571500" indent="-571500" algn="l">
              <a:buClr>
                <a:schemeClr val="tx1">
                  <a:shade val="95000"/>
                </a:schemeClr>
              </a:buClr>
              <a:buFont typeface="Arial" panose="020B0604020202020204" pitchFamily="34" charset="0"/>
              <a:buChar char="•"/>
              <a:defRPr/>
            </a:pPr>
            <a:r>
              <a:rPr lang="en-GB" b="1" dirty="0">
                <a:solidFill>
                  <a:schemeClr val="tx1"/>
                </a:solidFill>
                <a:latin typeface="+mj-lt"/>
              </a:rPr>
              <a:t>Bees/pollinators are the ‘canary in the cage’ indicating the health of the environment</a:t>
            </a:r>
          </a:p>
        </p:txBody>
      </p:sp>
      <p:sp>
        <p:nvSpPr>
          <p:cNvPr id="5" name="Footer Placeholder 1">
            <a:extLst>
              <a:ext uri="{FF2B5EF4-FFF2-40B4-BE49-F238E27FC236}">
                <a16:creationId xmlns:a16="http://schemas.microsoft.com/office/drawing/2014/main" id="{7BA87D8B-D498-4795-93E3-01DAA8F32380}"/>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4187346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90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9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203" y="216488"/>
            <a:ext cx="7574782" cy="1632798"/>
          </a:xfrm>
        </p:spPr>
        <p:txBody>
          <a:bodyPr/>
          <a:lstStyle/>
          <a:p>
            <a:pPr algn="l">
              <a:defRPr/>
            </a:pPr>
            <a:r>
              <a:rPr lang="en-GB" dirty="0"/>
              <a:t>Plants pollinated by honey bees</a:t>
            </a:r>
          </a:p>
        </p:txBody>
      </p:sp>
      <p:sp>
        <p:nvSpPr>
          <p:cNvPr id="16" name="Footer Placeholder 1">
            <a:extLst>
              <a:ext uri="{FF2B5EF4-FFF2-40B4-BE49-F238E27FC236}">
                <a16:creationId xmlns:a16="http://schemas.microsoft.com/office/drawing/2014/main" id="{17B3476D-D857-4E73-8D81-35636BC1257A}"/>
              </a:ext>
            </a:extLst>
          </p:cNvPr>
          <p:cNvSpPr>
            <a:spLocks noGrp="1"/>
          </p:cNvSpPr>
          <p:nvPr>
            <p:ph type="ftr" sz="quarter" idx="11"/>
          </p:nvPr>
        </p:nvSpPr>
        <p:spPr/>
        <p:txBody>
          <a:bodyPr/>
          <a:lstStyle/>
          <a:p>
            <a:r>
              <a:rPr lang="en-GB" dirty="0"/>
              <a:t>©BABKA</a:t>
            </a:r>
          </a:p>
        </p:txBody>
      </p:sp>
      <p:pic>
        <p:nvPicPr>
          <p:cNvPr id="12295" name="Picture 3" descr="WBC.jpg"/>
          <p:cNvPicPr>
            <a:picLocks noChangeAspect="1"/>
          </p:cNvPicPr>
          <p:nvPr/>
        </p:nvPicPr>
        <p:blipFill>
          <a:blip r:embed="rId3" cstate="print"/>
          <a:srcRect/>
          <a:stretch>
            <a:fillRect/>
          </a:stretch>
        </p:blipFill>
        <p:spPr bwMode="auto">
          <a:xfrm>
            <a:off x="114406" y="1785532"/>
            <a:ext cx="5050913" cy="3253091"/>
          </a:xfrm>
          <a:prstGeom prst="rect">
            <a:avLst/>
          </a:prstGeom>
          <a:noFill/>
          <a:ln w="25400">
            <a:solidFill>
              <a:schemeClr val="accent1"/>
            </a:solidFill>
            <a:miter lim="800000"/>
            <a:headEnd/>
            <a:tailEnd/>
          </a:ln>
        </p:spPr>
      </p:pic>
      <p:pic>
        <p:nvPicPr>
          <p:cNvPr id="4" name="Picture 3">
            <a:extLst>
              <a:ext uri="{FF2B5EF4-FFF2-40B4-BE49-F238E27FC236}">
                <a16:creationId xmlns:a16="http://schemas.microsoft.com/office/drawing/2014/main" id="{5ABFC50D-36E5-42FC-BE36-273272DD0C84}"/>
              </a:ext>
            </a:extLst>
          </p:cNvPr>
          <p:cNvPicPr>
            <a:picLocks noChangeAspect="1"/>
          </p:cNvPicPr>
          <p:nvPr/>
        </p:nvPicPr>
        <p:blipFill rotWithShape="1">
          <a:blip r:embed="rId4">
            <a:extLst>
              <a:ext uri="{28A0092B-C50C-407E-A947-70E740481C1C}">
                <a14:useLocalDpi xmlns:a14="http://schemas.microsoft.com/office/drawing/2010/main" val="0"/>
              </a:ext>
            </a:extLst>
          </a:blip>
          <a:srcRect l="17971" t="15459" b="24251"/>
          <a:stretch/>
        </p:blipFill>
        <p:spPr>
          <a:xfrm>
            <a:off x="7748733" y="2210160"/>
            <a:ext cx="3638093" cy="2821673"/>
          </a:xfrm>
          <a:prstGeom prst="rect">
            <a:avLst/>
          </a:prstGeom>
        </p:spPr>
      </p:pic>
      <p:pic>
        <p:nvPicPr>
          <p:cNvPr id="6" name="Picture 5">
            <a:extLst>
              <a:ext uri="{FF2B5EF4-FFF2-40B4-BE49-F238E27FC236}">
                <a16:creationId xmlns:a16="http://schemas.microsoft.com/office/drawing/2014/main" id="{34552F41-49AB-4E13-85B8-FD64BF3DB5C6}"/>
              </a:ext>
            </a:extLst>
          </p:cNvPr>
          <p:cNvPicPr>
            <a:picLocks noChangeAspect="1"/>
          </p:cNvPicPr>
          <p:nvPr/>
        </p:nvPicPr>
        <p:blipFill rotWithShape="1">
          <a:blip r:embed="rId5">
            <a:extLst>
              <a:ext uri="{28A0092B-C50C-407E-A947-70E740481C1C}">
                <a14:useLocalDpi xmlns:a14="http://schemas.microsoft.com/office/drawing/2010/main" val="0"/>
              </a:ext>
            </a:extLst>
          </a:blip>
          <a:srcRect l="17017" r="39750"/>
          <a:stretch/>
        </p:blipFill>
        <p:spPr>
          <a:xfrm>
            <a:off x="5099296" y="2277884"/>
            <a:ext cx="2510848" cy="3545178"/>
          </a:xfrm>
          <a:prstGeom prst="rect">
            <a:avLst/>
          </a:prstGeom>
        </p:spPr>
      </p:pic>
      <p:pic>
        <p:nvPicPr>
          <p:cNvPr id="8" name="Picture 7">
            <a:extLst>
              <a:ext uri="{FF2B5EF4-FFF2-40B4-BE49-F238E27FC236}">
                <a16:creationId xmlns:a16="http://schemas.microsoft.com/office/drawing/2014/main" id="{62CCC1FA-FA2F-4F1A-A338-AF7E62732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408" y="5034223"/>
            <a:ext cx="1181212" cy="1574949"/>
          </a:xfrm>
          <a:prstGeom prst="rect">
            <a:avLst/>
          </a:prstGeom>
        </p:spPr>
      </p:pic>
      <p:sp>
        <p:nvSpPr>
          <p:cNvPr id="11" name="Rectangle 10">
            <a:extLst>
              <a:ext uri="{FF2B5EF4-FFF2-40B4-BE49-F238E27FC236}">
                <a16:creationId xmlns:a16="http://schemas.microsoft.com/office/drawing/2014/main" id="{08CFD5A1-4227-49C3-9F7A-6C8701D3BEF7}"/>
              </a:ext>
            </a:extLst>
          </p:cNvPr>
          <p:cNvSpPr/>
          <p:nvPr/>
        </p:nvSpPr>
        <p:spPr>
          <a:xfrm>
            <a:off x="309965" y="5187552"/>
            <a:ext cx="4037792" cy="1384995"/>
          </a:xfrm>
          <a:prstGeom prst="rect">
            <a:avLst/>
          </a:prstGeom>
          <a:noFill/>
        </p:spPr>
        <p:txBody>
          <a:bodyPr wrap="square">
            <a:spAutoFit/>
          </a:bodyPr>
          <a:lstStyle/>
          <a:p>
            <a:pPr marL="457200" indent="-457200">
              <a:buFont typeface="Arial" panose="020B0604020202020204" pitchFamily="34" charset="0"/>
              <a:buChar char="•"/>
            </a:pPr>
            <a:r>
              <a:rPr lang="en-GB" sz="2800" dirty="0"/>
              <a:t>Soft fruit</a:t>
            </a:r>
          </a:p>
          <a:p>
            <a:pPr marL="457200" indent="-457200">
              <a:buFont typeface="Arial" panose="020B0604020202020204" pitchFamily="34" charset="0"/>
              <a:buChar char="•"/>
            </a:pPr>
            <a:r>
              <a:rPr lang="en-GB" sz="2800" dirty="0"/>
              <a:t>Salad crops – (for seed)</a:t>
            </a:r>
          </a:p>
          <a:p>
            <a:pPr marL="457200" indent="-457200">
              <a:buFont typeface="Arial" panose="020B0604020202020204" pitchFamily="34" charset="0"/>
              <a:buChar char="•"/>
            </a:pPr>
            <a:r>
              <a:rPr lang="en-GB" sz="2800" dirty="0"/>
              <a:t>Blackthorn/Hawthorn</a:t>
            </a:r>
          </a:p>
        </p:txBody>
      </p:sp>
      <p:sp>
        <p:nvSpPr>
          <p:cNvPr id="12" name="TextBox 11">
            <a:extLst>
              <a:ext uri="{FF2B5EF4-FFF2-40B4-BE49-F238E27FC236}">
                <a16:creationId xmlns:a16="http://schemas.microsoft.com/office/drawing/2014/main" id="{D210F4EE-AE74-4649-A1E9-C2F5AF28B056}"/>
              </a:ext>
            </a:extLst>
          </p:cNvPr>
          <p:cNvSpPr txBox="1"/>
          <p:nvPr/>
        </p:nvSpPr>
        <p:spPr>
          <a:xfrm>
            <a:off x="2082018" y="1847088"/>
            <a:ext cx="2013184" cy="461665"/>
          </a:xfrm>
          <a:prstGeom prst="rect">
            <a:avLst/>
          </a:prstGeom>
          <a:noFill/>
        </p:spPr>
        <p:txBody>
          <a:bodyPr wrap="square" rtlCol="0">
            <a:spAutoFit/>
          </a:bodyPr>
          <a:lstStyle/>
          <a:p>
            <a:r>
              <a:rPr lang="en-GB" sz="2400" dirty="0"/>
              <a:t>OSR +10%</a:t>
            </a:r>
          </a:p>
        </p:txBody>
      </p:sp>
      <p:sp>
        <p:nvSpPr>
          <p:cNvPr id="13" name="TextBox 12">
            <a:extLst>
              <a:ext uri="{FF2B5EF4-FFF2-40B4-BE49-F238E27FC236}">
                <a16:creationId xmlns:a16="http://schemas.microsoft.com/office/drawing/2014/main" id="{31CEFDF3-C0D3-4212-987D-AB69C6ECE6B6}"/>
              </a:ext>
            </a:extLst>
          </p:cNvPr>
          <p:cNvSpPr txBox="1"/>
          <p:nvPr/>
        </p:nvSpPr>
        <p:spPr>
          <a:xfrm>
            <a:off x="5605617" y="5705241"/>
            <a:ext cx="2053883" cy="646331"/>
          </a:xfrm>
          <a:prstGeom prst="rect">
            <a:avLst/>
          </a:prstGeom>
          <a:noFill/>
        </p:spPr>
        <p:txBody>
          <a:bodyPr wrap="square" rtlCol="0">
            <a:spAutoFit/>
          </a:bodyPr>
          <a:lstStyle/>
          <a:p>
            <a:r>
              <a:rPr lang="en-GB" sz="3600" dirty="0"/>
              <a:t>Beans</a:t>
            </a:r>
          </a:p>
        </p:txBody>
      </p:sp>
      <p:sp>
        <p:nvSpPr>
          <p:cNvPr id="14" name="TextBox 13">
            <a:extLst>
              <a:ext uri="{FF2B5EF4-FFF2-40B4-BE49-F238E27FC236}">
                <a16:creationId xmlns:a16="http://schemas.microsoft.com/office/drawing/2014/main" id="{D1420F23-504D-4079-A657-AAB8EAB864A0}"/>
              </a:ext>
            </a:extLst>
          </p:cNvPr>
          <p:cNvSpPr txBox="1"/>
          <p:nvPr/>
        </p:nvSpPr>
        <p:spPr>
          <a:xfrm>
            <a:off x="9959985" y="1493145"/>
            <a:ext cx="1847295" cy="584775"/>
          </a:xfrm>
          <a:prstGeom prst="rect">
            <a:avLst/>
          </a:prstGeom>
          <a:noFill/>
        </p:spPr>
        <p:txBody>
          <a:bodyPr wrap="square" rtlCol="0">
            <a:spAutoFit/>
          </a:bodyPr>
          <a:lstStyle/>
          <a:p>
            <a:r>
              <a:rPr lang="en-GB" sz="3200" dirty="0"/>
              <a:t>Top Fruit</a:t>
            </a:r>
          </a:p>
        </p:txBody>
      </p:sp>
    </p:spTree>
    <p:extLst>
      <p:ext uri="{BB962C8B-B14F-4D97-AF65-F5344CB8AC3E}">
        <p14:creationId xmlns:p14="http://schemas.microsoft.com/office/powerpoint/2010/main" val="302777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2330380" y="234240"/>
            <a:ext cx="6813620" cy="1447800"/>
          </a:xfrm>
        </p:spPr>
        <p:txBody>
          <a:bodyPr/>
          <a:lstStyle/>
          <a:p>
            <a:pPr>
              <a:defRPr/>
            </a:pPr>
            <a:r>
              <a:rPr lang="en-GB" dirty="0"/>
              <a:t>Importance of Beekeeping</a:t>
            </a:r>
            <a:endParaRPr lang="en-GB" sz="5400" dirty="0"/>
          </a:p>
        </p:txBody>
      </p:sp>
      <p:sp>
        <p:nvSpPr>
          <p:cNvPr id="54275" name="Rectangle 3"/>
          <p:cNvSpPr>
            <a:spLocks noGrp="1" noRot="1" noChangeArrowheads="1"/>
          </p:cNvSpPr>
          <p:nvPr>
            <p:ph sz="half" idx="1"/>
          </p:nvPr>
        </p:nvSpPr>
        <p:spPr>
          <a:xfrm>
            <a:off x="6740951" y="1760621"/>
            <a:ext cx="5451049" cy="5097379"/>
          </a:xfrm>
        </p:spPr>
        <p:txBody>
          <a:bodyPr>
            <a:noAutofit/>
          </a:bodyPr>
          <a:lstStyle/>
          <a:p>
            <a:pPr>
              <a:buFont typeface="Wingdings" pitchFamily="2" charset="2"/>
              <a:buChar char="v"/>
            </a:pPr>
            <a:r>
              <a:rPr lang="en-GB" dirty="0">
                <a:solidFill>
                  <a:srgbClr val="C00000"/>
                </a:solidFill>
                <a:latin typeface="Arial" charset="0"/>
                <a:cs typeface="Arial" charset="0"/>
              </a:rPr>
              <a:t>  43,000 tons/</a:t>
            </a:r>
            <a:r>
              <a:rPr lang="en-GB" dirty="0" err="1">
                <a:solidFill>
                  <a:srgbClr val="C00000"/>
                </a:solidFill>
                <a:latin typeface="Arial" charset="0"/>
                <a:cs typeface="Arial" charset="0"/>
              </a:rPr>
              <a:t>yr</a:t>
            </a:r>
            <a:endParaRPr lang="en-GB" dirty="0">
              <a:solidFill>
                <a:srgbClr val="C00000"/>
              </a:solidFill>
              <a:latin typeface="Arial" charset="0"/>
              <a:cs typeface="Arial" charset="0"/>
            </a:endParaRPr>
          </a:p>
          <a:p>
            <a:pPr>
              <a:buFont typeface="Wingdings" pitchFamily="2" charset="2"/>
              <a:buChar char="v"/>
            </a:pPr>
            <a:r>
              <a:rPr lang="en-GB" dirty="0">
                <a:solidFill>
                  <a:srgbClr val="C00000"/>
                </a:solidFill>
                <a:latin typeface="Arial" charset="0"/>
                <a:cs typeface="Arial" charset="0"/>
              </a:rPr>
              <a:t>  2,800 tons/</a:t>
            </a:r>
            <a:r>
              <a:rPr lang="en-GB" dirty="0" err="1">
                <a:solidFill>
                  <a:srgbClr val="C00000"/>
                </a:solidFill>
                <a:latin typeface="Arial" charset="0"/>
                <a:cs typeface="Arial" charset="0"/>
              </a:rPr>
              <a:t>yr</a:t>
            </a:r>
            <a:r>
              <a:rPr lang="en-GB" dirty="0">
                <a:solidFill>
                  <a:srgbClr val="C00000"/>
                </a:solidFill>
                <a:latin typeface="Arial" charset="0"/>
                <a:cs typeface="Arial" charset="0"/>
              </a:rPr>
              <a:t> (up and down depends on the weather)    </a:t>
            </a:r>
          </a:p>
          <a:p>
            <a:pPr>
              <a:buFont typeface="Wingdings" pitchFamily="2" charset="2"/>
              <a:buChar char="v"/>
            </a:pPr>
            <a:r>
              <a:rPr lang="en-GB" dirty="0">
                <a:solidFill>
                  <a:srgbClr val="C00000"/>
                </a:solidFill>
                <a:latin typeface="Arial" charset="0"/>
                <a:cs typeface="Arial" charset="0"/>
              </a:rPr>
              <a:t>   £600m pa</a:t>
            </a:r>
            <a:endParaRPr lang="en-GB" sz="1600" dirty="0">
              <a:solidFill>
                <a:srgbClr val="C00000"/>
              </a:solidFill>
              <a:latin typeface="Arial" charset="0"/>
              <a:cs typeface="Arial" charset="0"/>
            </a:endParaRPr>
          </a:p>
          <a:p>
            <a:pPr>
              <a:buFont typeface="Wingdings" pitchFamily="2" charset="2"/>
              <a:buChar char="v"/>
            </a:pPr>
            <a:r>
              <a:rPr lang="en-GB" dirty="0">
                <a:solidFill>
                  <a:srgbClr val="C00000"/>
                </a:solidFill>
                <a:latin typeface="Arial" charset="0"/>
                <a:cs typeface="Arial" charset="0"/>
              </a:rPr>
              <a:t>~ ????????</a:t>
            </a:r>
          </a:p>
          <a:p>
            <a:pPr>
              <a:buFont typeface="Wingdings" pitchFamily="2" charset="2"/>
              <a:buChar char="v"/>
            </a:pPr>
            <a:r>
              <a:rPr lang="en-GB" dirty="0">
                <a:solidFill>
                  <a:srgbClr val="C00000"/>
                </a:solidFill>
                <a:latin typeface="Arial" charset="0"/>
                <a:cs typeface="Arial" charset="0"/>
              </a:rPr>
              <a:t>~ 38,000 (C.E.H)</a:t>
            </a:r>
          </a:p>
          <a:p>
            <a:pPr>
              <a:buFont typeface="Wingdings" pitchFamily="2" charset="2"/>
              <a:buChar char="v"/>
            </a:pPr>
            <a:r>
              <a:rPr lang="en-GB" dirty="0">
                <a:solidFill>
                  <a:srgbClr val="C00000"/>
                </a:solidFill>
                <a:latin typeface="Arial" charset="0"/>
                <a:cs typeface="Arial" charset="0"/>
              </a:rPr>
              <a:t>~  500? (B.F.A)</a:t>
            </a:r>
          </a:p>
          <a:p>
            <a:pPr>
              <a:buFont typeface="Wingdings" pitchFamily="2" charset="2"/>
              <a:buChar char="v"/>
            </a:pPr>
            <a:r>
              <a:rPr lang="en-GB" dirty="0">
                <a:solidFill>
                  <a:srgbClr val="C00000"/>
                </a:solidFill>
                <a:latin typeface="Arial" charset="0"/>
                <a:cs typeface="Arial" charset="0"/>
              </a:rPr>
              <a:t>~  230,000 (C.E.H)</a:t>
            </a:r>
          </a:p>
          <a:p>
            <a:pPr>
              <a:buFont typeface="Wingdings" pitchFamily="2" charset="2"/>
              <a:buChar char="v"/>
            </a:pPr>
            <a:r>
              <a:rPr lang="en-GB" dirty="0">
                <a:solidFill>
                  <a:srgbClr val="C00000"/>
                </a:solidFill>
                <a:latin typeface="Arial" charset="0"/>
                <a:cs typeface="Arial" charset="0"/>
              </a:rPr>
              <a:t>~  Very Rare</a:t>
            </a:r>
          </a:p>
          <a:p>
            <a:pPr marL="0" indent="0">
              <a:buNone/>
            </a:pPr>
            <a:endParaRPr lang="en-GB" dirty="0">
              <a:solidFill>
                <a:srgbClr val="C00000"/>
              </a:solidFill>
              <a:latin typeface="Arial" charset="0"/>
              <a:cs typeface="Arial" charset="0"/>
            </a:endParaRPr>
          </a:p>
        </p:txBody>
      </p:sp>
      <p:sp>
        <p:nvSpPr>
          <p:cNvPr id="13315" name="Rectangle 4"/>
          <p:cNvSpPr>
            <a:spLocks noGrp="1" noRot="1" noChangeArrowheads="1"/>
          </p:cNvSpPr>
          <p:nvPr>
            <p:ph sz="half" idx="2"/>
          </p:nvPr>
        </p:nvSpPr>
        <p:spPr>
          <a:xfrm>
            <a:off x="855573" y="1760621"/>
            <a:ext cx="5815322" cy="4882274"/>
          </a:xfrm>
        </p:spPr>
        <p:txBody>
          <a:bodyPr>
            <a:normAutofit/>
          </a:bodyPr>
          <a:lstStyle/>
          <a:p>
            <a:r>
              <a:rPr lang="en-GB" dirty="0">
                <a:latin typeface="Arial" charset="0"/>
                <a:cs typeface="Arial" charset="0"/>
              </a:rPr>
              <a:t>UK consumption of honey </a:t>
            </a:r>
          </a:p>
          <a:p>
            <a:r>
              <a:rPr lang="en-GB" dirty="0">
                <a:latin typeface="Arial" charset="0"/>
                <a:cs typeface="Arial" charset="0"/>
              </a:rPr>
              <a:t>UK production of honey</a:t>
            </a:r>
          </a:p>
          <a:p>
            <a:r>
              <a:rPr lang="en-GB" dirty="0">
                <a:latin typeface="Arial" charset="0"/>
                <a:cs typeface="Arial" charset="0"/>
              </a:rPr>
              <a:t>Value to UK agriculture</a:t>
            </a:r>
          </a:p>
          <a:p>
            <a:pPr lvl="1"/>
            <a:r>
              <a:rPr lang="en-GB" sz="2000" dirty="0">
                <a:latin typeface="Arial" charset="0"/>
                <a:cs typeface="Arial" charset="0"/>
              </a:rPr>
              <a:t>85% of food crops rely on pollinators</a:t>
            </a:r>
          </a:p>
          <a:p>
            <a:r>
              <a:rPr lang="en-GB" dirty="0">
                <a:latin typeface="Arial" charset="0"/>
                <a:cs typeface="Arial" charset="0"/>
              </a:rPr>
              <a:t>Value to the environment </a:t>
            </a:r>
          </a:p>
          <a:p>
            <a:r>
              <a:rPr lang="en-GB" dirty="0">
                <a:latin typeface="Arial" charset="0"/>
                <a:cs typeface="Arial" charset="0"/>
              </a:rPr>
              <a:t>Number of beekeepers</a:t>
            </a:r>
          </a:p>
          <a:p>
            <a:r>
              <a:rPr lang="en-GB" dirty="0">
                <a:latin typeface="Arial" charset="0"/>
                <a:cs typeface="Arial" charset="0"/>
              </a:rPr>
              <a:t>Number of honey bee farmers </a:t>
            </a:r>
          </a:p>
          <a:p>
            <a:r>
              <a:rPr lang="en-GB" dirty="0">
                <a:latin typeface="Arial" charset="0"/>
                <a:cs typeface="Arial" charset="0"/>
              </a:rPr>
              <a:t>Number of colonies</a:t>
            </a:r>
          </a:p>
          <a:p>
            <a:r>
              <a:rPr lang="en-GB" dirty="0">
                <a:latin typeface="Arial" charset="0"/>
                <a:cs typeface="Arial" charset="0"/>
              </a:rPr>
              <a:t>Number of wild colonies</a:t>
            </a:r>
          </a:p>
          <a:p>
            <a:endParaRPr lang="en-GB" dirty="0"/>
          </a:p>
          <a:p>
            <a:endParaRPr lang="en-GB" dirty="0"/>
          </a:p>
        </p:txBody>
      </p:sp>
      <p:sp>
        <p:nvSpPr>
          <p:cNvPr id="6" name="Footer Placeholder 1">
            <a:extLst>
              <a:ext uri="{FF2B5EF4-FFF2-40B4-BE49-F238E27FC236}">
                <a16:creationId xmlns:a16="http://schemas.microsoft.com/office/drawing/2014/main" id="{42A581F1-7AF3-4456-A663-03481858EC12}"/>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3048952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anim calcmode="lin" valueType="num">
                                      <p:cBhvr additive="base">
                                        <p:cTn id="11" dur="500" fill="hold"/>
                                        <p:tgtEl>
                                          <p:spTgt spid="5427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4275">
                                            <p:txEl>
                                              <p:pRg st="1" end="1"/>
                                            </p:txEl>
                                          </p:spTgt>
                                        </p:tgtEl>
                                        <p:attrNameLst>
                                          <p:attrName>style.visibility</p:attrName>
                                        </p:attrNameLst>
                                      </p:cBhvr>
                                      <p:to>
                                        <p:strVal val="visible"/>
                                      </p:to>
                                    </p:set>
                                    <p:anim calcmode="lin" valueType="num">
                                      <p:cBhvr additive="base">
                                        <p:cTn id="21" dur="500" fill="hold"/>
                                        <p:tgtEl>
                                          <p:spTgt spid="54275">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4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54275">
                                            <p:txEl>
                                              <p:pRg st="2" end="2"/>
                                            </p:txEl>
                                          </p:spTgt>
                                        </p:tgtEl>
                                        <p:attrNameLst>
                                          <p:attrName>style.visibility</p:attrName>
                                        </p:attrNameLst>
                                      </p:cBhvr>
                                      <p:to>
                                        <p:strVal val="visible"/>
                                      </p:to>
                                    </p:set>
                                    <p:anim calcmode="lin" valueType="num">
                                      <p:cBhvr additive="base">
                                        <p:cTn id="33" dur="500" fill="hold"/>
                                        <p:tgtEl>
                                          <p:spTgt spid="54275">
                                            <p:txEl>
                                              <p:pRg st="2" end="2"/>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54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4275">
                                            <p:txEl>
                                              <p:pRg st="3" end="3"/>
                                            </p:txEl>
                                          </p:spTgt>
                                        </p:tgtEl>
                                        <p:attrNameLst>
                                          <p:attrName>style.visibility</p:attrName>
                                        </p:attrNameLst>
                                      </p:cBhvr>
                                      <p:to>
                                        <p:strVal val="visible"/>
                                      </p:to>
                                    </p:set>
                                    <p:anim calcmode="lin" valueType="num">
                                      <p:cBhvr additive="base">
                                        <p:cTn id="43" dur="500" fill="hold"/>
                                        <p:tgtEl>
                                          <p:spTgt spid="54275">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42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54275">
                                            <p:txEl>
                                              <p:pRg st="4" end="4"/>
                                            </p:txEl>
                                          </p:spTgt>
                                        </p:tgtEl>
                                        <p:attrNameLst>
                                          <p:attrName>style.visibility</p:attrName>
                                        </p:attrNameLst>
                                      </p:cBhvr>
                                      <p:to>
                                        <p:strVal val="visible"/>
                                      </p:to>
                                    </p:set>
                                    <p:anim calcmode="lin" valueType="num">
                                      <p:cBhvr additive="base">
                                        <p:cTn id="53" dur="500" fill="hold"/>
                                        <p:tgtEl>
                                          <p:spTgt spid="54275">
                                            <p:txEl>
                                              <p:pRg st="4" end="4"/>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542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54275">
                                            <p:txEl>
                                              <p:pRg st="5" end="5"/>
                                            </p:txEl>
                                          </p:spTgt>
                                        </p:tgtEl>
                                        <p:attrNameLst>
                                          <p:attrName>style.visibility</p:attrName>
                                        </p:attrNameLst>
                                      </p:cBhvr>
                                      <p:to>
                                        <p:strVal val="visible"/>
                                      </p:to>
                                    </p:set>
                                    <p:anim calcmode="lin" valueType="num">
                                      <p:cBhvr additive="base">
                                        <p:cTn id="63" dur="500" fill="hold"/>
                                        <p:tgtEl>
                                          <p:spTgt spid="54275">
                                            <p:txEl>
                                              <p:pRg st="5" end="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42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54275">
                                            <p:txEl>
                                              <p:pRg st="6" end="6"/>
                                            </p:txEl>
                                          </p:spTgt>
                                        </p:tgtEl>
                                        <p:attrNameLst>
                                          <p:attrName>style.visibility</p:attrName>
                                        </p:attrNameLst>
                                      </p:cBhvr>
                                      <p:to>
                                        <p:strVal val="visible"/>
                                      </p:to>
                                    </p:set>
                                    <p:anim calcmode="lin" valueType="num">
                                      <p:cBhvr additive="base">
                                        <p:cTn id="73" dur="500" fill="hold"/>
                                        <p:tgtEl>
                                          <p:spTgt spid="54275">
                                            <p:txEl>
                                              <p:pRg st="6" end="6"/>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5427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54275">
                                            <p:txEl>
                                              <p:pRg st="7" end="7"/>
                                            </p:txEl>
                                          </p:spTgt>
                                        </p:tgtEl>
                                        <p:attrNameLst>
                                          <p:attrName>style.visibility</p:attrName>
                                        </p:attrNameLst>
                                      </p:cBhvr>
                                      <p:to>
                                        <p:strVal val="visible"/>
                                      </p:to>
                                    </p:set>
                                    <p:anim calcmode="lin" valueType="num">
                                      <p:cBhvr additive="base">
                                        <p:cTn id="83" dur="500" fill="hold"/>
                                        <p:tgtEl>
                                          <p:spTgt spid="54275">
                                            <p:txEl>
                                              <p:pRg st="7" end="7"/>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42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25D2-0F1F-4CB9-A446-D7665AAD5F32}"/>
              </a:ext>
            </a:extLst>
          </p:cNvPr>
          <p:cNvSpPr>
            <a:spLocks noGrp="1"/>
          </p:cNvSpPr>
          <p:nvPr>
            <p:ph type="ctrTitle"/>
          </p:nvPr>
        </p:nvSpPr>
        <p:spPr/>
        <p:txBody>
          <a:bodyPr/>
          <a:lstStyle/>
          <a:p>
            <a:r>
              <a:rPr lang="en-GB" dirty="0"/>
              <a:t>House Keeping</a:t>
            </a:r>
          </a:p>
        </p:txBody>
      </p:sp>
      <p:sp>
        <p:nvSpPr>
          <p:cNvPr id="3" name="Subtitle 2">
            <a:extLst>
              <a:ext uri="{FF2B5EF4-FFF2-40B4-BE49-F238E27FC236}">
                <a16:creationId xmlns:a16="http://schemas.microsoft.com/office/drawing/2014/main" id="{801C8A87-7381-4B0A-8CD8-5BA3890C0DAD}"/>
              </a:ext>
            </a:extLst>
          </p:cNvPr>
          <p:cNvSpPr>
            <a:spLocks noGrp="1"/>
          </p:cNvSpPr>
          <p:nvPr>
            <p:ph type="subTitle" idx="1"/>
          </p:nvPr>
        </p:nvSpPr>
        <p:spPr/>
        <p:txBody>
          <a:bodyPr/>
          <a:lstStyle/>
          <a:p>
            <a:endParaRPr lang="en-GB"/>
          </a:p>
        </p:txBody>
      </p:sp>
      <p:sp>
        <p:nvSpPr>
          <p:cNvPr id="4" name="Footer Placeholder 3">
            <a:extLst>
              <a:ext uri="{FF2B5EF4-FFF2-40B4-BE49-F238E27FC236}">
                <a16:creationId xmlns:a16="http://schemas.microsoft.com/office/drawing/2014/main" id="{50A707A8-54D0-4170-A51A-024F99A71B09}"/>
              </a:ext>
            </a:extLst>
          </p:cNvPr>
          <p:cNvSpPr>
            <a:spLocks noGrp="1"/>
          </p:cNvSpPr>
          <p:nvPr>
            <p:ph type="ftr" sz="quarter" idx="11"/>
          </p:nvPr>
        </p:nvSpPr>
        <p:spPr/>
        <p:txBody>
          <a:bodyPr/>
          <a:lstStyle/>
          <a:p>
            <a:r>
              <a:rPr lang="en-GB"/>
              <a:t>©BBKA</a:t>
            </a:r>
          </a:p>
        </p:txBody>
      </p:sp>
    </p:spTree>
    <p:extLst>
      <p:ext uri="{BB962C8B-B14F-4D97-AF65-F5344CB8AC3E}">
        <p14:creationId xmlns:p14="http://schemas.microsoft.com/office/powerpoint/2010/main" val="170805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667" y="142851"/>
            <a:ext cx="4572000" cy="1928826"/>
          </a:xfrm>
        </p:spPr>
        <p:txBody>
          <a:bodyPr>
            <a:noAutofit/>
          </a:bodyPr>
          <a:lstStyle/>
          <a:p>
            <a:pPr>
              <a:defRPr/>
            </a:pPr>
            <a:r>
              <a:rPr lang="en-GB" dirty="0"/>
              <a:t>Environmental impact of no bees</a:t>
            </a:r>
          </a:p>
        </p:txBody>
      </p:sp>
      <p:sp>
        <p:nvSpPr>
          <p:cNvPr id="14339" name="Content Placeholder 2"/>
          <p:cNvSpPr>
            <a:spLocks noGrp="1"/>
          </p:cNvSpPr>
          <p:nvPr>
            <p:ph sz="half" idx="1"/>
          </p:nvPr>
        </p:nvSpPr>
        <p:spPr>
          <a:xfrm>
            <a:off x="826957" y="2071677"/>
            <a:ext cx="5438932" cy="4449043"/>
          </a:xfrm>
        </p:spPr>
        <p:txBody>
          <a:bodyPr>
            <a:normAutofit/>
          </a:bodyPr>
          <a:lstStyle/>
          <a:p>
            <a:r>
              <a:rPr lang="en-GB" sz="3600" dirty="0"/>
              <a:t>No honey bee - no early pollinators</a:t>
            </a:r>
          </a:p>
          <a:p>
            <a:r>
              <a:rPr lang="en-GB" sz="3600" dirty="0"/>
              <a:t>Less winter feed for birds</a:t>
            </a:r>
          </a:p>
          <a:p>
            <a:r>
              <a:rPr lang="en-GB" sz="3600" dirty="0"/>
              <a:t>Changes in flora</a:t>
            </a:r>
          </a:p>
          <a:p>
            <a:pPr lvl="1"/>
            <a:r>
              <a:rPr lang="en-GB" sz="3200" dirty="0"/>
              <a:t>Increase in grasses</a:t>
            </a:r>
          </a:p>
          <a:p>
            <a:pPr lvl="1"/>
            <a:r>
              <a:rPr lang="en-GB" sz="3200" dirty="0"/>
              <a:t>Late pollinated plants</a:t>
            </a:r>
          </a:p>
        </p:txBody>
      </p:sp>
      <p:pic>
        <p:nvPicPr>
          <p:cNvPr id="14340" name="Content Placeholder 6" descr="Yellowstone &amp; Idaho 213.jpg"/>
          <p:cNvPicPr>
            <a:picLocks noGrp="1" noChangeAspect="1"/>
          </p:cNvPicPr>
          <p:nvPr>
            <p:ph sz="half" idx="2"/>
          </p:nvPr>
        </p:nvPicPr>
        <p:blipFill>
          <a:blip r:embed="rId3" cstate="print"/>
          <a:srcRect/>
          <a:stretch>
            <a:fillRect/>
          </a:stretch>
        </p:blipFill>
        <p:spPr>
          <a:xfrm>
            <a:off x="8481325" y="1610073"/>
            <a:ext cx="3474307" cy="2309687"/>
          </a:xfrm>
          <a:ln w="25400">
            <a:solidFill>
              <a:schemeClr val="accent1"/>
            </a:solidFill>
          </a:ln>
        </p:spPr>
      </p:pic>
      <p:sp>
        <p:nvSpPr>
          <p:cNvPr id="7" name="Footer Placeholder 1">
            <a:extLst>
              <a:ext uri="{FF2B5EF4-FFF2-40B4-BE49-F238E27FC236}">
                <a16:creationId xmlns:a16="http://schemas.microsoft.com/office/drawing/2014/main" id="{1044B6C2-F5A9-465E-85D8-8475C3AC2845}"/>
              </a:ext>
            </a:extLst>
          </p:cNvPr>
          <p:cNvSpPr>
            <a:spLocks noGrp="1"/>
          </p:cNvSpPr>
          <p:nvPr>
            <p:ph type="ftr" sz="quarter" idx="11"/>
          </p:nvPr>
        </p:nvSpPr>
        <p:spPr/>
        <p:txBody>
          <a:bodyPr/>
          <a:lstStyle/>
          <a:p>
            <a:r>
              <a:rPr lang="en-GB" dirty="0"/>
              <a:t>©BABKA</a:t>
            </a:r>
          </a:p>
        </p:txBody>
      </p:sp>
      <p:pic>
        <p:nvPicPr>
          <p:cNvPr id="14341" name="Picture 7" descr="Yellowstone &amp; Idaho 223.jpg"/>
          <p:cNvPicPr>
            <a:picLocks noChangeAspect="1"/>
          </p:cNvPicPr>
          <p:nvPr/>
        </p:nvPicPr>
        <p:blipFill>
          <a:blip r:embed="rId4" cstate="print"/>
          <a:srcRect/>
          <a:stretch>
            <a:fillRect/>
          </a:stretch>
        </p:blipFill>
        <p:spPr bwMode="auto">
          <a:xfrm>
            <a:off x="6987445" y="4014612"/>
            <a:ext cx="3412599" cy="2269063"/>
          </a:xfrm>
          <a:prstGeom prst="rect">
            <a:avLst/>
          </a:prstGeom>
          <a:noFill/>
          <a:ln w="25400">
            <a:solidFill>
              <a:schemeClr val="accent1"/>
            </a:solidFill>
            <a:miter lim="800000"/>
            <a:headEnd/>
            <a:tailEnd/>
          </a:ln>
        </p:spPr>
      </p:pic>
    </p:spTree>
    <p:extLst>
      <p:ext uri="{BB962C8B-B14F-4D97-AF65-F5344CB8AC3E}">
        <p14:creationId xmlns:p14="http://schemas.microsoft.com/office/powerpoint/2010/main" val="2063647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970AF-AEBE-4561-99D8-8D278D41CCCF}"/>
              </a:ext>
            </a:extLst>
          </p:cNvPr>
          <p:cNvSpPr>
            <a:spLocks noGrp="1"/>
          </p:cNvSpPr>
          <p:nvPr>
            <p:ph type="title"/>
          </p:nvPr>
        </p:nvSpPr>
        <p:spPr>
          <a:xfrm>
            <a:off x="1488136" y="369437"/>
            <a:ext cx="8730343" cy="1143000"/>
          </a:xfrm>
        </p:spPr>
        <p:txBody>
          <a:bodyPr/>
          <a:lstStyle/>
          <a:p>
            <a:r>
              <a:rPr lang="en-GB" dirty="0"/>
              <a:t>Equipment and clothing</a:t>
            </a:r>
          </a:p>
        </p:txBody>
      </p:sp>
      <p:sp>
        <p:nvSpPr>
          <p:cNvPr id="3" name="Content Placeholder 2">
            <a:extLst>
              <a:ext uri="{FF2B5EF4-FFF2-40B4-BE49-F238E27FC236}">
                <a16:creationId xmlns:a16="http://schemas.microsoft.com/office/drawing/2014/main" id="{AC466FAA-BD02-41FC-806A-F58E8A003C71}"/>
              </a:ext>
            </a:extLst>
          </p:cNvPr>
          <p:cNvSpPr>
            <a:spLocks noGrp="1"/>
          </p:cNvSpPr>
          <p:nvPr>
            <p:ph idx="1"/>
          </p:nvPr>
        </p:nvSpPr>
        <p:spPr>
          <a:xfrm>
            <a:off x="609600" y="2853309"/>
            <a:ext cx="10972800" cy="2162170"/>
          </a:xfrm>
        </p:spPr>
        <p:txBody>
          <a:bodyPr>
            <a:normAutofit fontScale="92500" lnSpcReduction="20000"/>
          </a:bodyPr>
          <a:lstStyle/>
          <a:p>
            <a:r>
              <a:rPr lang="en-GB" dirty="0"/>
              <a:t>Many suppliers of equipment – Like Thornes, </a:t>
            </a:r>
            <a:r>
              <a:rPr lang="en-GB" dirty="0" err="1"/>
              <a:t>Maisemore</a:t>
            </a:r>
            <a:r>
              <a:rPr lang="en-GB" dirty="0"/>
              <a:t>, </a:t>
            </a:r>
            <a:r>
              <a:rPr lang="en-GB" dirty="0" err="1"/>
              <a:t>Abelo,Claro</a:t>
            </a:r>
            <a:r>
              <a:rPr lang="en-GB" dirty="0"/>
              <a:t> bees Etc</a:t>
            </a:r>
          </a:p>
          <a:p>
            <a:r>
              <a:rPr lang="en-GB" dirty="0"/>
              <a:t>Always compare prices (beware of quality V price)</a:t>
            </a:r>
          </a:p>
          <a:p>
            <a:r>
              <a:rPr lang="en-GB" dirty="0"/>
              <a:t>Ensure you know what you are ordering get advice from association members</a:t>
            </a:r>
          </a:p>
          <a:p>
            <a:endParaRPr lang="en-GB" dirty="0"/>
          </a:p>
        </p:txBody>
      </p:sp>
      <p:sp>
        <p:nvSpPr>
          <p:cNvPr id="5" name="Footer Placeholder 3">
            <a:extLst>
              <a:ext uri="{FF2B5EF4-FFF2-40B4-BE49-F238E27FC236}">
                <a16:creationId xmlns:a16="http://schemas.microsoft.com/office/drawing/2014/main" id="{14E69AA8-A7BF-4A2D-B1C7-CB70F0C93F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1659780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E7E-AEEB-4F0E-8C28-16A958014C6D}"/>
              </a:ext>
            </a:extLst>
          </p:cNvPr>
          <p:cNvSpPr>
            <a:spLocks noGrp="1"/>
          </p:cNvSpPr>
          <p:nvPr>
            <p:ph type="title"/>
          </p:nvPr>
        </p:nvSpPr>
        <p:spPr>
          <a:xfrm>
            <a:off x="1730828" y="566176"/>
            <a:ext cx="8730343" cy="1143000"/>
          </a:xfrm>
        </p:spPr>
        <p:txBody>
          <a:bodyPr/>
          <a:lstStyle/>
          <a:p>
            <a:r>
              <a:rPr lang="en-GB" dirty="0"/>
              <a:t>Equipment and clothing</a:t>
            </a:r>
          </a:p>
        </p:txBody>
      </p:sp>
      <p:sp>
        <p:nvSpPr>
          <p:cNvPr id="3" name="Content Placeholder 2">
            <a:extLst>
              <a:ext uri="{FF2B5EF4-FFF2-40B4-BE49-F238E27FC236}">
                <a16:creationId xmlns:a16="http://schemas.microsoft.com/office/drawing/2014/main" id="{0FA1D3FB-469A-4454-ADA1-31FDC345B92C}"/>
              </a:ext>
            </a:extLst>
          </p:cNvPr>
          <p:cNvSpPr>
            <a:spLocks noGrp="1"/>
          </p:cNvSpPr>
          <p:nvPr>
            <p:ph idx="1"/>
          </p:nvPr>
        </p:nvSpPr>
        <p:spPr>
          <a:xfrm>
            <a:off x="1861625" y="1792583"/>
            <a:ext cx="8267114" cy="2535701"/>
          </a:xfrm>
        </p:spPr>
        <p:txBody>
          <a:bodyPr>
            <a:normAutofit/>
          </a:bodyPr>
          <a:lstStyle/>
          <a:p>
            <a:r>
              <a:rPr lang="en-GB" sz="4000" dirty="0"/>
              <a:t>Time to look at the gear needed</a:t>
            </a:r>
          </a:p>
          <a:p>
            <a:r>
              <a:rPr lang="en-GB" sz="4000" dirty="0"/>
              <a:t>Ask any questions you like</a:t>
            </a:r>
          </a:p>
          <a:p>
            <a:r>
              <a:rPr lang="en-GB" sz="4000" dirty="0"/>
              <a:t>Which suit is for you?</a:t>
            </a:r>
          </a:p>
        </p:txBody>
      </p:sp>
      <p:sp>
        <p:nvSpPr>
          <p:cNvPr id="5" name="Footer Placeholder 3">
            <a:extLst>
              <a:ext uri="{FF2B5EF4-FFF2-40B4-BE49-F238E27FC236}">
                <a16:creationId xmlns:a16="http://schemas.microsoft.com/office/drawing/2014/main" id="{5963CD27-CCF6-4BC0-8F2A-6339611EC0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pic>
        <p:nvPicPr>
          <p:cNvPr id="7" name="Picture 6">
            <a:extLst>
              <a:ext uri="{FF2B5EF4-FFF2-40B4-BE49-F238E27FC236}">
                <a16:creationId xmlns:a16="http://schemas.microsoft.com/office/drawing/2014/main" id="{2BF71DF0-A9ED-46F5-8C24-A7BCD1DFE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625" y="4411692"/>
            <a:ext cx="1977380" cy="2054421"/>
          </a:xfrm>
          <a:prstGeom prst="rect">
            <a:avLst/>
          </a:prstGeom>
        </p:spPr>
      </p:pic>
      <p:pic>
        <p:nvPicPr>
          <p:cNvPr id="9" name="Picture 8" descr="A person wearing a pink lab coat&#10;&#10;Description automatically generated with low confidence">
            <a:extLst>
              <a:ext uri="{FF2B5EF4-FFF2-40B4-BE49-F238E27FC236}">
                <a16:creationId xmlns:a16="http://schemas.microsoft.com/office/drawing/2014/main" id="{C0C9628A-7BFB-4B1A-99E6-53B1D668F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603" y="3989661"/>
            <a:ext cx="1075157" cy="2054421"/>
          </a:xfrm>
          <a:prstGeom prst="rect">
            <a:avLst/>
          </a:prstGeom>
        </p:spPr>
      </p:pic>
      <p:pic>
        <p:nvPicPr>
          <p:cNvPr id="11" name="Picture 10" descr="A person in a white lab coat&#10;&#10;Description automatically generated with low confidence">
            <a:extLst>
              <a:ext uri="{FF2B5EF4-FFF2-40B4-BE49-F238E27FC236}">
                <a16:creationId xmlns:a16="http://schemas.microsoft.com/office/drawing/2014/main" id="{DD1BCFAA-046A-4180-950C-2F8403084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647" y="4409796"/>
            <a:ext cx="1043395" cy="2054422"/>
          </a:xfrm>
          <a:prstGeom prst="rect">
            <a:avLst/>
          </a:prstGeom>
        </p:spPr>
      </p:pic>
    </p:spTree>
    <p:extLst>
      <p:ext uri="{BB962C8B-B14F-4D97-AF65-F5344CB8AC3E}">
        <p14:creationId xmlns:p14="http://schemas.microsoft.com/office/powerpoint/2010/main" val="693539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524000" y="428604"/>
            <a:ext cx="9144000" cy="733446"/>
          </a:xfrm>
        </p:spPr>
        <p:txBody>
          <a:bodyPr>
            <a:noAutofit/>
          </a:bodyPr>
          <a:lstStyle/>
          <a:p>
            <a:pPr>
              <a:defRPr/>
            </a:pPr>
            <a:r>
              <a:rPr lang="en-GB" dirty="0"/>
              <a:t>Hive tools and other equipment</a:t>
            </a:r>
          </a:p>
        </p:txBody>
      </p:sp>
      <p:sp>
        <p:nvSpPr>
          <p:cNvPr id="19" name="Footer Placeholder 3">
            <a:extLst>
              <a:ext uri="{FF2B5EF4-FFF2-40B4-BE49-F238E27FC236}">
                <a16:creationId xmlns:a16="http://schemas.microsoft.com/office/drawing/2014/main" id="{895BC032-8164-4326-89C6-064146FE97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graphicFrame>
        <p:nvGraphicFramePr>
          <p:cNvPr id="2050" name="Object 5"/>
          <p:cNvGraphicFramePr>
            <a:graphicFrameLocks noChangeAspect="1"/>
          </p:cNvGraphicFramePr>
          <p:nvPr/>
        </p:nvGraphicFramePr>
        <p:xfrm>
          <a:off x="3095625" y="1397001"/>
          <a:ext cx="5429250" cy="4830763"/>
        </p:xfrm>
        <a:graphic>
          <a:graphicData uri="http://schemas.openxmlformats.org/presentationml/2006/ole">
            <mc:AlternateContent xmlns:mc="http://schemas.openxmlformats.org/markup-compatibility/2006">
              <mc:Choice xmlns:v="urn:schemas-microsoft-com:vml" Requires="v">
                <p:oleObj name="Photo Editor Photo" r:id="rId3" imgW="8723810" imgH="7763959" progId="">
                  <p:embed/>
                </p:oleObj>
              </mc:Choice>
              <mc:Fallback>
                <p:oleObj name="Photo Editor Photo" r:id="rId3" imgW="8723810" imgH="7763959" progId="">
                  <p:embed/>
                  <p:pic>
                    <p:nvPicPr>
                      <p:cNvPr id="20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1397001"/>
                        <a:ext cx="5429250" cy="48307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6"/>
          <p:cNvSpPr txBox="1">
            <a:spLocks noChangeArrowheads="1"/>
          </p:cNvSpPr>
          <p:nvPr/>
        </p:nvSpPr>
        <p:spPr bwMode="auto">
          <a:xfrm>
            <a:off x="1952626" y="1793875"/>
            <a:ext cx="888961" cy="369332"/>
          </a:xfrm>
          <a:prstGeom prst="rect">
            <a:avLst/>
          </a:prstGeom>
          <a:noFill/>
          <a:ln w="9525">
            <a:noFill/>
            <a:miter lim="800000"/>
            <a:headEnd/>
            <a:tailEnd/>
          </a:ln>
        </p:spPr>
        <p:txBody>
          <a:bodyPr wrap="none">
            <a:spAutoFit/>
          </a:bodyPr>
          <a:lstStyle/>
          <a:p>
            <a:r>
              <a:rPr lang="en-GB"/>
              <a:t>Smoker</a:t>
            </a:r>
          </a:p>
        </p:txBody>
      </p:sp>
      <p:sp>
        <p:nvSpPr>
          <p:cNvPr id="2053" name="Text Box 7"/>
          <p:cNvSpPr txBox="1">
            <a:spLocks noChangeArrowheads="1"/>
          </p:cNvSpPr>
          <p:nvPr/>
        </p:nvSpPr>
        <p:spPr bwMode="auto">
          <a:xfrm>
            <a:off x="1738313" y="4365625"/>
            <a:ext cx="1283044" cy="369332"/>
          </a:xfrm>
          <a:prstGeom prst="rect">
            <a:avLst/>
          </a:prstGeom>
          <a:noFill/>
          <a:ln w="9525">
            <a:noFill/>
            <a:miter lim="800000"/>
            <a:headEnd/>
            <a:tailEnd/>
          </a:ln>
        </p:spPr>
        <p:txBody>
          <a:bodyPr wrap="none">
            <a:spAutoFit/>
          </a:bodyPr>
          <a:lstStyle/>
          <a:p>
            <a:r>
              <a:rPr lang="en-GB"/>
              <a:t>3 Hive tools</a:t>
            </a:r>
          </a:p>
        </p:txBody>
      </p:sp>
      <p:sp>
        <p:nvSpPr>
          <p:cNvPr id="2054" name="Text Box 8"/>
          <p:cNvSpPr txBox="1">
            <a:spLocks noChangeArrowheads="1"/>
          </p:cNvSpPr>
          <p:nvPr/>
        </p:nvSpPr>
        <p:spPr bwMode="auto">
          <a:xfrm>
            <a:off x="1766153" y="2917826"/>
            <a:ext cx="1176220" cy="646331"/>
          </a:xfrm>
          <a:prstGeom prst="rect">
            <a:avLst/>
          </a:prstGeom>
          <a:noFill/>
          <a:ln w="9525">
            <a:noFill/>
            <a:miter lim="800000"/>
            <a:headEnd/>
            <a:tailEnd/>
          </a:ln>
        </p:spPr>
        <p:txBody>
          <a:bodyPr wrap="none">
            <a:spAutoFit/>
          </a:bodyPr>
          <a:lstStyle/>
          <a:p>
            <a:pPr algn="ctr"/>
            <a:r>
              <a:rPr lang="en-GB" dirty="0"/>
              <a:t>Porter bee</a:t>
            </a:r>
          </a:p>
          <a:p>
            <a:pPr algn="ctr"/>
            <a:r>
              <a:rPr lang="en-GB" dirty="0"/>
              <a:t>escape</a:t>
            </a:r>
          </a:p>
        </p:txBody>
      </p:sp>
      <p:sp>
        <p:nvSpPr>
          <p:cNvPr id="2055" name="Text Box 11"/>
          <p:cNvSpPr txBox="1">
            <a:spLocks noChangeArrowheads="1"/>
          </p:cNvSpPr>
          <p:nvPr/>
        </p:nvSpPr>
        <p:spPr bwMode="auto">
          <a:xfrm>
            <a:off x="8524876" y="1279526"/>
            <a:ext cx="2143125" cy="5109091"/>
          </a:xfrm>
          <a:prstGeom prst="rect">
            <a:avLst/>
          </a:prstGeom>
          <a:noFill/>
          <a:ln w="9525">
            <a:noFill/>
            <a:miter lim="800000"/>
            <a:headEnd/>
            <a:tailEnd/>
          </a:ln>
        </p:spPr>
        <p:txBody>
          <a:bodyPr>
            <a:spAutoFit/>
          </a:bodyPr>
          <a:lstStyle/>
          <a:p>
            <a:r>
              <a:rPr lang="en-GB" dirty="0"/>
              <a:t>Gloves</a:t>
            </a:r>
          </a:p>
          <a:p>
            <a:endParaRPr lang="en-GB" sz="1400" dirty="0"/>
          </a:p>
          <a:p>
            <a:endParaRPr lang="en-GB" sz="1400" dirty="0"/>
          </a:p>
          <a:p>
            <a:r>
              <a:rPr lang="en-GB" dirty="0"/>
              <a:t>Drawing pins</a:t>
            </a:r>
          </a:p>
          <a:p>
            <a:endParaRPr lang="en-GB" sz="1000" dirty="0"/>
          </a:p>
          <a:p>
            <a:r>
              <a:rPr lang="en-GB" dirty="0"/>
              <a:t>Butler cage</a:t>
            </a:r>
          </a:p>
          <a:p>
            <a:r>
              <a:rPr lang="en-GB" dirty="0"/>
              <a:t>2 Queen marking cages</a:t>
            </a:r>
          </a:p>
          <a:p>
            <a:r>
              <a:rPr lang="en-GB" dirty="0"/>
              <a:t>Queen cell cage</a:t>
            </a:r>
          </a:p>
          <a:p>
            <a:r>
              <a:rPr lang="en-GB" dirty="0"/>
              <a:t>Matches</a:t>
            </a:r>
          </a:p>
          <a:p>
            <a:r>
              <a:rPr lang="en-GB" dirty="0"/>
              <a:t>Scissors</a:t>
            </a:r>
          </a:p>
          <a:p>
            <a:r>
              <a:rPr lang="en-GB" dirty="0"/>
              <a:t>Uncapping tool</a:t>
            </a:r>
          </a:p>
          <a:p>
            <a:r>
              <a:rPr lang="en-GB" dirty="0"/>
              <a:t>Mouse guard</a:t>
            </a:r>
          </a:p>
          <a:p>
            <a:endParaRPr lang="en-GB" dirty="0"/>
          </a:p>
          <a:p>
            <a:r>
              <a:rPr lang="en-GB" dirty="0"/>
              <a:t>Marking fluid</a:t>
            </a:r>
          </a:p>
          <a:p>
            <a:endParaRPr lang="en-GB" dirty="0"/>
          </a:p>
          <a:p>
            <a:r>
              <a:rPr lang="en-GB" dirty="0"/>
              <a:t>Spacers</a:t>
            </a:r>
          </a:p>
          <a:p>
            <a:endParaRPr lang="en-GB" dirty="0"/>
          </a:p>
          <a:p>
            <a:r>
              <a:rPr lang="en-GB" dirty="0"/>
              <a:t>Mesh </a:t>
            </a:r>
          </a:p>
        </p:txBody>
      </p:sp>
      <p:cxnSp>
        <p:nvCxnSpPr>
          <p:cNvPr id="9" name="Straight Arrow Connector 8"/>
          <p:cNvCxnSpPr>
            <a:stCxn id="2052" idx="3"/>
          </p:cNvCxnSpPr>
          <p:nvPr/>
        </p:nvCxnSpPr>
        <p:spPr>
          <a:xfrm>
            <a:off x="2841586" y="1978542"/>
            <a:ext cx="1111274" cy="59320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054" idx="3"/>
          </p:cNvCxnSpPr>
          <p:nvPr/>
        </p:nvCxnSpPr>
        <p:spPr>
          <a:xfrm>
            <a:off x="2942374" y="3240992"/>
            <a:ext cx="367545" cy="188009"/>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53" idx="3"/>
          </p:cNvCxnSpPr>
          <p:nvPr/>
        </p:nvCxnSpPr>
        <p:spPr>
          <a:xfrm>
            <a:off x="3021358" y="4550292"/>
            <a:ext cx="1645883" cy="307469"/>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953256" y="2643182"/>
            <a:ext cx="1643074" cy="42862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7453322" y="2928934"/>
            <a:ext cx="1071570" cy="928694"/>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V="1">
            <a:off x="5810248" y="4214818"/>
            <a:ext cx="2786082" cy="71438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8239140" y="4500570"/>
            <a:ext cx="285752" cy="214314"/>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flipV="1">
            <a:off x="7810512" y="5143512"/>
            <a:ext cx="714380" cy="14287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flipV="1">
            <a:off x="7310446" y="5572140"/>
            <a:ext cx="1214446" cy="14287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a:off x="6953256" y="5929330"/>
            <a:ext cx="1571636" cy="214314"/>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01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F1A5-3EDC-03F2-50D6-735D3D305635}"/>
              </a:ext>
            </a:extLst>
          </p:cNvPr>
          <p:cNvSpPr>
            <a:spLocks noGrp="1"/>
          </p:cNvSpPr>
          <p:nvPr>
            <p:ph type="title"/>
          </p:nvPr>
        </p:nvSpPr>
        <p:spPr>
          <a:xfrm>
            <a:off x="2852057" y="342108"/>
            <a:ext cx="8730343" cy="1143000"/>
          </a:xfrm>
        </p:spPr>
        <p:txBody>
          <a:bodyPr anchor="ctr">
            <a:normAutofit/>
          </a:bodyPr>
          <a:lstStyle/>
          <a:p>
            <a:r>
              <a:rPr lang="en-GB" dirty="0"/>
              <a:t>Time for a cup of tea</a:t>
            </a:r>
          </a:p>
        </p:txBody>
      </p:sp>
      <p:pic>
        <p:nvPicPr>
          <p:cNvPr id="6" name="Content Placeholder 5" descr="A picture containing wooden, wood&#10;&#10;Description automatically generated">
            <a:extLst>
              <a:ext uri="{FF2B5EF4-FFF2-40B4-BE49-F238E27FC236}">
                <a16:creationId xmlns:a16="http://schemas.microsoft.com/office/drawing/2014/main" id="{FD6F1AE0-0C6A-62D9-ABF1-EA5335B841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843882"/>
            <a:ext cx="5384800" cy="4038600"/>
          </a:xfrm>
          <a:noFill/>
        </p:spPr>
      </p:pic>
      <p:pic>
        <p:nvPicPr>
          <p:cNvPr id="8" name="Content Placeholder 7" descr="A picture containing grass, outdoor, sky&#10;&#10;Description automatically generated">
            <a:extLst>
              <a:ext uri="{FF2B5EF4-FFF2-40B4-BE49-F238E27FC236}">
                <a16:creationId xmlns:a16="http://schemas.microsoft.com/office/drawing/2014/main" id="{96412D3D-E2E9-E3FE-1375-65457EE735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843881"/>
            <a:ext cx="5384800" cy="4038600"/>
          </a:xfrm>
        </p:spPr>
      </p:pic>
      <p:sp>
        <p:nvSpPr>
          <p:cNvPr id="4" name="Footer Placeholder 3">
            <a:extLst>
              <a:ext uri="{FF2B5EF4-FFF2-40B4-BE49-F238E27FC236}">
                <a16:creationId xmlns:a16="http://schemas.microsoft.com/office/drawing/2014/main" id="{C346CDAF-A981-9AA9-63C6-9026155BE89C}"/>
              </a:ext>
            </a:extLst>
          </p:cNvPr>
          <p:cNvSpPr>
            <a:spLocks noGrp="1"/>
          </p:cNvSpPr>
          <p:nvPr>
            <p:ph type="ftr" sz="quarter" idx="11"/>
          </p:nvPr>
        </p:nvSpPr>
        <p:spPr>
          <a:xfrm>
            <a:off x="4165600" y="6356351"/>
            <a:ext cx="3860800" cy="365125"/>
          </a:xfrm>
        </p:spPr>
        <p:txBody>
          <a:bodyPr anchor="ctr">
            <a:normAutofit/>
          </a:bodyPr>
          <a:lstStyle/>
          <a:p>
            <a:pPr>
              <a:spcAft>
                <a:spcPts val="600"/>
              </a:spcAft>
            </a:pPr>
            <a:r>
              <a:rPr lang="en-GB"/>
              <a:t>©BBKA</a:t>
            </a:r>
          </a:p>
        </p:txBody>
      </p:sp>
    </p:spTree>
    <p:extLst>
      <p:ext uri="{BB962C8B-B14F-4D97-AF65-F5344CB8AC3E}">
        <p14:creationId xmlns:p14="http://schemas.microsoft.com/office/powerpoint/2010/main" val="403213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D59C-811C-4C58-919B-27CD2F729E59}"/>
              </a:ext>
            </a:extLst>
          </p:cNvPr>
          <p:cNvSpPr>
            <a:spLocks noGrp="1"/>
          </p:cNvSpPr>
          <p:nvPr>
            <p:ph type="ctrTitle"/>
          </p:nvPr>
        </p:nvSpPr>
        <p:spPr/>
        <p:txBody>
          <a:bodyPr/>
          <a:lstStyle/>
          <a:p>
            <a:r>
              <a:rPr lang="en-GB" dirty="0"/>
              <a:t>The Honey Bee Colony</a:t>
            </a:r>
          </a:p>
        </p:txBody>
      </p:sp>
      <p:sp>
        <p:nvSpPr>
          <p:cNvPr id="3" name="Subtitle 2">
            <a:extLst>
              <a:ext uri="{FF2B5EF4-FFF2-40B4-BE49-F238E27FC236}">
                <a16:creationId xmlns:a16="http://schemas.microsoft.com/office/drawing/2014/main" id="{553FB8DC-3136-4C2E-81C3-66B70E94EA12}"/>
              </a:ext>
            </a:extLst>
          </p:cNvPr>
          <p:cNvSpPr>
            <a:spLocks noGrp="1"/>
          </p:cNvSpPr>
          <p:nvPr>
            <p:ph type="subTitle" idx="1"/>
          </p:nvPr>
        </p:nvSpPr>
        <p:spPr/>
        <p:txBody>
          <a:bodyPr/>
          <a:lstStyle/>
          <a:p>
            <a:endParaRPr lang="en-GB" dirty="0"/>
          </a:p>
        </p:txBody>
      </p:sp>
      <p:sp>
        <p:nvSpPr>
          <p:cNvPr id="5" name="Footer Placeholder 3">
            <a:extLst>
              <a:ext uri="{FF2B5EF4-FFF2-40B4-BE49-F238E27FC236}">
                <a16:creationId xmlns:a16="http://schemas.microsoft.com/office/drawing/2014/main" id="{7261E7D0-49DA-4D53-A373-959A4CEF68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4067855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691" y="225657"/>
            <a:ext cx="8730343" cy="1143000"/>
          </a:xfrm>
        </p:spPr>
        <p:txBody>
          <a:bodyPr>
            <a:normAutofit/>
          </a:bodyPr>
          <a:lstStyle/>
          <a:p>
            <a:r>
              <a:rPr lang="en-GB" dirty="0"/>
              <a:t>Superorganism</a:t>
            </a:r>
          </a:p>
        </p:txBody>
      </p:sp>
      <p:sp>
        <p:nvSpPr>
          <p:cNvPr id="7" name="Footer Placeholder 3">
            <a:extLst>
              <a:ext uri="{FF2B5EF4-FFF2-40B4-BE49-F238E27FC236}">
                <a16:creationId xmlns:a16="http://schemas.microsoft.com/office/drawing/2014/main" id="{4FB25315-3DBB-4626-9402-1B57E7305B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sp>
        <p:nvSpPr>
          <p:cNvPr id="3" name="Content Placeholder 2"/>
          <p:cNvSpPr>
            <a:spLocks noGrp="1"/>
          </p:cNvSpPr>
          <p:nvPr>
            <p:ph idx="4294967295"/>
          </p:nvPr>
        </p:nvSpPr>
        <p:spPr>
          <a:xfrm>
            <a:off x="683288" y="1836232"/>
            <a:ext cx="4252913" cy="2119313"/>
          </a:xfrm>
        </p:spPr>
        <p:txBody>
          <a:bodyPr/>
          <a:lstStyle/>
          <a:p>
            <a:r>
              <a:rPr lang="en-GB" dirty="0"/>
              <a:t>Individuals</a:t>
            </a:r>
          </a:p>
          <a:p>
            <a:r>
              <a:rPr lang="en-GB" dirty="0"/>
              <a:t>Division of labour</a:t>
            </a:r>
          </a:p>
          <a:p>
            <a:r>
              <a:rPr lang="en-GB" dirty="0"/>
              <a:t>Colony intelligence</a:t>
            </a:r>
          </a:p>
        </p:txBody>
      </p:sp>
      <p:pic>
        <p:nvPicPr>
          <p:cNvPr id="4" name="Picture 3" descr="Swarm gathers 4.JPG"/>
          <p:cNvPicPr>
            <a:picLocks noChangeAspect="1"/>
          </p:cNvPicPr>
          <p:nvPr/>
        </p:nvPicPr>
        <p:blipFill>
          <a:blip r:embed="rId3" cstate="print"/>
          <a:stretch>
            <a:fillRect/>
          </a:stretch>
        </p:blipFill>
        <p:spPr>
          <a:xfrm>
            <a:off x="1758699" y="3737667"/>
            <a:ext cx="4036264" cy="2683686"/>
          </a:xfrm>
          <a:prstGeom prst="rect">
            <a:avLst/>
          </a:prstGeom>
          <a:ln>
            <a:solidFill>
              <a:schemeClr val="accent1"/>
            </a:solidFill>
          </a:ln>
        </p:spPr>
      </p:pic>
      <p:pic>
        <p:nvPicPr>
          <p:cNvPr id="5" name="Picture 4" descr="Taranov swarm.JPG"/>
          <p:cNvPicPr>
            <a:picLocks noChangeAspect="1"/>
          </p:cNvPicPr>
          <p:nvPr/>
        </p:nvPicPr>
        <p:blipFill>
          <a:blip r:embed="rId4" cstate="print"/>
          <a:stretch>
            <a:fillRect/>
          </a:stretch>
        </p:blipFill>
        <p:spPr>
          <a:xfrm>
            <a:off x="7845352" y="1640238"/>
            <a:ext cx="2860843" cy="4630614"/>
          </a:xfrm>
          <a:prstGeom prst="rect">
            <a:avLst/>
          </a:prstGeom>
          <a:ln>
            <a:solidFill>
              <a:schemeClr val="accent1"/>
            </a:solidFill>
          </a:ln>
        </p:spPr>
      </p:pic>
    </p:spTree>
    <p:extLst>
      <p:ext uri="{BB962C8B-B14F-4D97-AF65-F5344CB8AC3E}">
        <p14:creationId xmlns:p14="http://schemas.microsoft.com/office/powerpoint/2010/main" val="4177198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3EDC6-1BCA-451F-858C-32C61229E6BE}"/>
              </a:ext>
            </a:extLst>
          </p:cNvPr>
          <p:cNvSpPr>
            <a:spLocks noGrp="1"/>
          </p:cNvSpPr>
          <p:nvPr>
            <p:ph type="title"/>
          </p:nvPr>
        </p:nvSpPr>
        <p:spPr>
          <a:xfrm>
            <a:off x="1827126" y="332320"/>
            <a:ext cx="8730343" cy="1143000"/>
          </a:xfrm>
        </p:spPr>
        <p:txBody>
          <a:bodyPr>
            <a:normAutofit/>
          </a:bodyPr>
          <a:lstStyle/>
          <a:p>
            <a:pPr eaLnBrk="1" hangingPunct="1">
              <a:defRPr/>
            </a:pPr>
            <a:r>
              <a:rPr lang="en-GB" dirty="0"/>
              <a:t>Queens, workers and drones</a:t>
            </a:r>
          </a:p>
        </p:txBody>
      </p:sp>
      <p:sp>
        <p:nvSpPr>
          <p:cNvPr id="4099" name="Content Placeholder 3">
            <a:extLst>
              <a:ext uri="{FF2B5EF4-FFF2-40B4-BE49-F238E27FC236}">
                <a16:creationId xmlns:a16="http://schemas.microsoft.com/office/drawing/2014/main" id="{41E35653-F380-4143-A983-5CDA3FEB686F}"/>
              </a:ext>
            </a:extLst>
          </p:cNvPr>
          <p:cNvSpPr>
            <a:spLocks noGrp="1"/>
          </p:cNvSpPr>
          <p:nvPr>
            <p:ph sz="half" idx="1"/>
          </p:nvPr>
        </p:nvSpPr>
        <p:spPr>
          <a:xfrm>
            <a:off x="1048215" y="2139047"/>
            <a:ext cx="4229714" cy="3528392"/>
          </a:xfrm>
        </p:spPr>
        <p:txBody>
          <a:bodyPr>
            <a:normAutofit fontScale="92500"/>
          </a:bodyPr>
          <a:lstStyle/>
          <a:p>
            <a:pPr eaLnBrk="1" hangingPunct="1"/>
            <a:r>
              <a:rPr lang="en-GB" altLang="en-US" dirty="0"/>
              <a:t>Two Genders (male/female)</a:t>
            </a:r>
          </a:p>
          <a:p>
            <a:pPr eaLnBrk="1" hangingPunct="1"/>
            <a:r>
              <a:rPr lang="en-GB" altLang="en-US" dirty="0"/>
              <a:t>Two Female Castes (queen/worker)</a:t>
            </a:r>
          </a:p>
          <a:p>
            <a:pPr eaLnBrk="1" hangingPunct="1"/>
            <a:r>
              <a:rPr lang="en-GB" altLang="en-US" dirty="0"/>
              <a:t>Male-Drone produced by:-</a:t>
            </a:r>
          </a:p>
          <a:p>
            <a:pPr eaLnBrk="1" hangingPunct="1"/>
            <a:r>
              <a:rPr lang="en-GB" altLang="en-US" dirty="0"/>
              <a:t>Parthenogenesis</a:t>
            </a:r>
          </a:p>
          <a:p>
            <a:pPr marL="457200" lvl="1" indent="0" eaLnBrk="1" hangingPunct="1">
              <a:buNone/>
            </a:pPr>
            <a:r>
              <a:rPr lang="en-GB" altLang="en-US" sz="2000" dirty="0"/>
              <a:t>Female –fertilised egg</a:t>
            </a:r>
          </a:p>
          <a:p>
            <a:pPr marL="457200" lvl="1" indent="0" eaLnBrk="1" hangingPunct="1">
              <a:buNone/>
            </a:pPr>
            <a:r>
              <a:rPr lang="en-GB" altLang="en-US" sz="2000" dirty="0"/>
              <a:t>Male -- unfertilised egg</a:t>
            </a:r>
          </a:p>
        </p:txBody>
      </p:sp>
      <p:sp>
        <p:nvSpPr>
          <p:cNvPr id="6" name="Footer Placeholder 3">
            <a:extLst>
              <a:ext uri="{FF2B5EF4-FFF2-40B4-BE49-F238E27FC236}">
                <a16:creationId xmlns:a16="http://schemas.microsoft.com/office/drawing/2014/main" id="{CB736B77-DBA5-4C6C-8436-13337974F4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pic>
        <p:nvPicPr>
          <p:cNvPr id="4100" name="Picture 4" descr="find drone.jpg">
            <a:extLst>
              <a:ext uri="{FF2B5EF4-FFF2-40B4-BE49-F238E27FC236}">
                <a16:creationId xmlns:a16="http://schemas.microsoft.com/office/drawing/2014/main" id="{9EBD58B9-59AF-47DF-A494-ECD33764E4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2433" y="2139047"/>
            <a:ext cx="5360238" cy="352839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79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5EA94047-2D02-4153-B400-EBD457FACB76}"/>
              </a:ext>
            </a:extLst>
          </p:cNvPr>
          <p:cNvSpPr>
            <a:spLocks noGrp="1" noChangeArrowheads="1"/>
          </p:cNvSpPr>
          <p:nvPr>
            <p:ph type="title"/>
          </p:nvPr>
        </p:nvSpPr>
        <p:spPr>
          <a:xfrm>
            <a:off x="3006381" y="514312"/>
            <a:ext cx="5983312" cy="857250"/>
          </a:xfrm>
        </p:spPr>
        <p:txBody>
          <a:bodyPr>
            <a:normAutofit/>
          </a:bodyPr>
          <a:lstStyle/>
          <a:p>
            <a:pPr eaLnBrk="1" hangingPunct="1"/>
            <a:r>
              <a:rPr lang="en-GB" altLang="en-US" sz="3000" dirty="0"/>
              <a:t>Two Castes &amp; Two Sexes of Honeybee</a:t>
            </a:r>
          </a:p>
        </p:txBody>
      </p:sp>
      <p:sp>
        <p:nvSpPr>
          <p:cNvPr id="9" name="Footer Placeholder 3">
            <a:extLst>
              <a:ext uri="{FF2B5EF4-FFF2-40B4-BE49-F238E27FC236}">
                <a16:creationId xmlns:a16="http://schemas.microsoft.com/office/drawing/2014/main" id="{3274544D-6C74-4D5B-9A70-5AD24862A6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pic>
        <p:nvPicPr>
          <p:cNvPr id="11267" name="Picture 7" descr="Castes of bees.png                                             0050FEE5Macintosh HD                   BFF446DE:">
            <a:extLst>
              <a:ext uri="{FF2B5EF4-FFF2-40B4-BE49-F238E27FC236}">
                <a16:creationId xmlns:a16="http://schemas.microsoft.com/office/drawing/2014/main" id="{EAA603C9-FB13-4807-BA64-364E92449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182" y="1196451"/>
            <a:ext cx="7267051" cy="423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9">
            <a:extLst>
              <a:ext uri="{FF2B5EF4-FFF2-40B4-BE49-F238E27FC236}">
                <a16:creationId xmlns:a16="http://schemas.microsoft.com/office/drawing/2014/main" id="{1BE182D5-823A-40BD-A8D2-BA9B89432337}"/>
              </a:ext>
            </a:extLst>
          </p:cNvPr>
          <p:cNvSpPr txBox="1">
            <a:spLocks noChangeArrowheads="1"/>
          </p:cNvSpPr>
          <p:nvPr/>
        </p:nvSpPr>
        <p:spPr bwMode="auto">
          <a:xfrm>
            <a:off x="3006381" y="4686300"/>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dirty="0"/>
              <a:t>Worker</a:t>
            </a:r>
          </a:p>
        </p:txBody>
      </p:sp>
      <p:sp>
        <p:nvSpPr>
          <p:cNvPr id="11269" name="Text Box 10">
            <a:extLst>
              <a:ext uri="{FF2B5EF4-FFF2-40B4-BE49-F238E27FC236}">
                <a16:creationId xmlns:a16="http://schemas.microsoft.com/office/drawing/2014/main" id="{59D8A6AD-94F3-43A8-9ACC-11CDB8F02898}"/>
              </a:ext>
            </a:extLst>
          </p:cNvPr>
          <p:cNvSpPr txBox="1">
            <a:spLocks noChangeArrowheads="1"/>
          </p:cNvSpPr>
          <p:nvPr/>
        </p:nvSpPr>
        <p:spPr bwMode="auto">
          <a:xfrm>
            <a:off x="5224933" y="4970881"/>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dirty="0"/>
              <a:t>Queen</a:t>
            </a:r>
          </a:p>
        </p:txBody>
      </p:sp>
      <p:sp>
        <p:nvSpPr>
          <p:cNvPr id="11270" name="Text Box 11">
            <a:extLst>
              <a:ext uri="{FF2B5EF4-FFF2-40B4-BE49-F238E27FC236}">
                <a16:creationId xmlns:a16="http://schemas.microsoft.com/office/drawing/2014/main" id="{16CC94FC-AA4A-43C9-B59A-B5F68427C476}"/>
              </a:ext>
            </a:extLst>
          </p:cNvPr>
          <p:cNvSpPr txBox="1">
            <a:spLocks noChangeArrowheads="1"/>
          </p:cNvSpPr>
          <p:nvPr/>
        </p:nvSpPr>
        <p:spPr bwMode="auto">
          <a:xfrm>
            <a:off x="7878451" y="5050629"/>
            <a:ext cx="131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dirty="0"/>
              <a:t>Drone</a:t>
            </a:r>
          </a:p>
        </p:txBody>
      </p:sp>
      <p:sp>
        <p:nvSpPr>
          <p:cNvPr id="2" name="TextBox 1">
            <a:extLst>
              <a:ext uri="{FF2B5EF4-FFF2-40B4-BE49-F238E27FC236}">
                <a16:creationId xmlns:a16="http://schemas.microsoft.com/office/drawing/2014/main" id="{69E26E9D-2483-4A6F-994A-C85F1D77325B}"/>
              </a:ext>
            </a:extLst>
          </p:cNvPr>
          <p:cNvSpPr txBox="1"/>
          <p:nvPr/>
        </p:nvSpPr>
        <p:spPr>
          <a:xfrm>
            <a:off x="4320831" y="5589596"/>
            <a:ext cx="3744416" cy="523220"/>
          </a:xfrm>
          <a:prstGeom prst="rect">
            <a:avLst/>
          </a:prstGeom>
          <a:noFill/>
        </p:spPr>
        <p:txBody>
          <a:bodyPr wrap="square" rtlCol="0">
            <a:spAutoFit/>
          </a:bodyPr>
          <a:lstStyle/>
          <a:p>
            <a:r>
              <a:rPr lang="en-GB" altLang="en-US" sz="2800" dirty="0"/>
              <a:t>Body shape comparison</a:t>
            </a:r>
            <a:endParaRPr lang="en-GB" sz="2800" dirty="0"/>
          </a:p>
        </p:txBody>
      </p:sp>
    </p:spTree>
    <p:extLst>
      <p:ext uri="{BB962C8B-B14F-4D97-AF65-F5344CB8AC3E}">
        <p14:creationId xmlns:p14="http://schemas.microsoft.com/office/powerpoint/2010/main" val="104948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828" y="317166"/>
            <a:ext cx="8730343" cy="1143000"/>
          </a:xfrm>
        </p:spPr>
        <p:txBody>
          <a:bodyPr/>
          <a:lstStyle/>
          <a:p>
            <a:r>
              <a:rPr lang="en-GB" dirty="0"/>
              <a:t>Honey bee castes and sexes</a:t>
            </a:r>
          </a:p>
        </p:txBody>
      </p:sp>
      <p:pic>
        <p:nvPicPr>
          <p:cNvPr id="4" name="Content Placeholder 3" descr="Andy ss 060.JPG"/>
          <p:cNvPicPr>
            <a:picLocks noGrp="1" noChangeAspect="1"/>
          </p:cNvPicPr>
          <p:nvPr>
            <p:ph idx="1"/>
          </p:nvPr>
        </p:nvPicPr>
        <p:blipFill>
          <a:blip r:embed="rId3" cstate="print"/>
          <a:stretch>
            <a:fillRect/>
          </a:stretch>
        </p:blipFill>
        <p:spPr>
          <a:xfrm rot="5400000">
            <a:off x="4384981" y="2082750"/>
            <a:ext cx="3624947" cy="2718711"/>
          </a:xfrm>
          <a:ln>
            <a:solidFill>
              <a:schemeClr val="accent1"/>
            </a:solidFill>
          </a:ln>
        </p:spPr>
      </p:pic>
      <p:sp>
        <p:nvSpPr>
          <p:cNvPr id="8" name="Footer Placeholder 3">
            <a:extLst>
              <a:ext uri="{FF2B5EF4-FFF2-40B4-BE49-F238E27FC236}">
                <a16:creationId xmlns:a16="http://schemas.microsoft.com/office/drawing/2014/main" id="{AAF30C01-8EED-4ED2-9612-BF9E511821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1286676" y="4146905"/>
            <a:ext cx="3295342" cy="2111078"/>
          </a:xfrm>
          <a:prstGeom prst="rect">
            <a:avLst/>
          </a:prstGeom>
          <a:ln>
            <a:solidFill>
              <a:schemeClr val="accent1"/>
            </a:solidFill>
          </a:ln>
        </p:spPr>
      </p:pic>
      <p:pic>
        <p:nvPicPr>
          <p:cNvPr id="9" name="Picture 8" descr="Boles Mauve 1.JPG"/>
          <p:cNvPicPr>
            <a:picLocks noChangeAspect="1"/>
          </p:cNvPicPr>
          <p:nvPr/>
        </p:nvPicPr>
        <p:blipFill>
          <a:blip r:embed="rId5" cstate="print"/>
          <a:stretch>
            <a:fillRect/>
          </a:stretch>
        </p:blipFill>
        <p:spPr>
          <a:xfrm>
            <a:off x="7609983" y="3123653"/>
            <a:ext cx="4348104" cy="2891026"/>
          </a:xfrm>
          <a:prstGeom prst="rect">
            <a:avLst/>
          </a:prstGeom>
          <a:ln>
            <a:solidFill>
              <a:schemeClr val="accent1"/>
            </a:solidFill>
          </a:ln>
        </p:spPr>
      </p:pic>
      <p:pic>
        <p:nvPicPr>
          <p:cNvPr id="6" name="Picture 5" descr="Queen-and-Court.jpg"/>
          <p:cNvPicPr>
            <a:picLocks noChangeAspect="1"/>
          </p:cNvPicPr>
          <p:nvPr/>
        </p:nvPicPr>
        <p:blipFill>
          <a:blip r:embed="rId6" cstate="print"/>
          <a:stretch>
            <a:fillRect/>
          </a:stretch>
        </p:blipFill>
        <p:spPr>
          <a:xfrm>
            <a:off x="1317852" y="1822839"/>
            <a:ext cx="2718712" cy="1982394"/>
          </a:xfrm>
          <a:prstGeom prst="rect">
            <a:avLst/>
          </a:prstGeom>
          <a:ln>
            <a:solidFill>
              <a:schemeClr val="accent1"/>
            </a:solidFill>
          </a:ln>
        </p:spPr>
      </p:pic>
    </p:spTree>
    <p:extLst>
      <p:ext uri="{BB962C8B-B14F-4D97-AF65-F5344CB8AC3E}">
        <p14:creationId xmlns:p14="http://schemas.microsoft.com/office/powerpoint/2010/main" val="2949616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393" y="166689"/>
            <a:ext cx="9230816" cy="1402636"/>
          </a:xfrm>
        </p:spPr>
        <p:txBody>
          <a:bodyPr>
            <a:normAutofit fontScale="90000"/>
          </a:bodyPr>
          <a:lstStyle/>
          <a:p>
            <a:pPr>
              <a:defRPr/>
            </a:pPr>
            <a:r>
              <a:rPr lang="en-GB" sz="4800" dirty="0" err="1"/>
              <a:t>Barkston</a:t>
            </a:r>
            <a:r>
              <a:rPr lang="en-GB" sz="4800" dirty="0"/>
              <a:t> Ash </a:t>
            </a:r>
            <a:br>
              <a:rPr lang="en-GB" sz="4800" dirty="0"/>
            </a:br>
            <a:r>
              <a:rPr lang="en-GB" sz="4800" dirty="0"/>
              <a:t>Beekeepers Association</a:t>
            </a:r>
          </a:p>
        </p:txBody>
      </p:sp>
      <p:sp>
        <p:nvSpPr>
          <p:cNvPr id="4" name="Content Placeholder 3"/>
          <p:cNvSpPr>
            <a:spLocks noGrp="1"/>
          </p:cNvSpPr>
          <p:nvPr>
            <p:ph sz="half" idx="1"/>
          </p:nvPr>
        </p:nvSpPr>
        <p:spPr>
          <a:xfrm>
            <a:off x="104481" y="2254761"/>
            <a:ext cx="4502296" cy="1347278"/>
          </a:xfrm>
        </p:spPr>
        <p:txBody>
          <a:bodyPr>
            <a:normAutofit fontScale="70000" lnSpcReduction="20000"/>
          </a:bodyPr>
          <a:lstStyle/>
          <a:p>
            <a:pPr marL="594360" indent="-457200">
              <a:buClr>
                <a:schemeClr val="tx1">
                  <a:shade val="95000"/>
                </a:schemeClr>
              </a:buClr>
              <a:defRPr/>
            </a:pPr>
            <a:r>
              <a:rPr lang="en-GB" sz="4100" dirty="0"/>
              <a:t>Location </a:t>
            </a:r>
          </a:p>
          <a:p>
            <a:pPr marL="594360" indent="-457200">
              <a:buClr>
                <a:schemeClr val="tx1">
                  <a:shade val="95000"/>
                </a:schemeClr>
              </a:buClr>
              <a:defRPr/>
            </a:pPr>
            <a:r>
              <a:rPr lang="en-GB" sz="4100" dirty="0"/>
              <a:t>Burton Salmon village hall</a:t>
            </a:r>
          </a:p>
          <a:p>
            <a:pPr marL="594360" indent="-457200">
              <a:buClr>
                <a:schemeClr val="tx1">
                  <a:shade val="95000"/>
                </a:schemeClr>
              </a:buClr>
              <a:defRPr/>
            </a:pPr>
            <a:endParaRPr lang="en-GB" sz="3200" dirty="0"/>
          </a:p>
        </p:txBody>
      </p:sp>
      <p:sp>
        <p:nvSpPr>
          <p:cNvPr id="26" name="Footer Placeholder 1">
            <a:extLst>
              <a:ext uri="{FF2B5EF4-FFF2-40B4-BE49-F238E27FC236}">
                <a16:creationId xmlns:a16="http://schemas.microsoft.com/office/drawing/2014/main" id="{DBBFB95C-7FF2-4F5B-8219-D41861F7B454}"/>
              </a:ext>
            </a:extLst>
          </p:cNvPr>
          <p:cNvSpPr>
            <a:spLocks noGrp="1"/>
          </p:cNvSpPr>
          <p:nvPr>
            <p:ph type="ftr" sz="quarter" idx="11"/>
          </p:nvPr>
        </p:nvSpPr>
        <p:spPr/>
        <p:txBody>
          <a:bodyPr/>
          <a:lstStyle/>
          <a:p>
            <a:r>
              <a:rPr lang="en-GB" dirty="0"/>
              <a:t>©BABKA</a:t>
            </a:r>
          </a:p>
        </p:txBody>
      </p:sp>
      <p:sp>
        <p:nvSpPr>
          <p:cNvPr id="1032" name="Text Box 21"/>
          <p:cNvSpPr txBox="1">
            <a:spLocks noChangeArrowheads="1"/>
          </p:cNvSpPr>
          <p:nvPr/>
        </p:nvSpPr>
        <p:spPr bwMode="auto">
          <a:xfrm>
            <a:off x="6642101" y="4117976"/>
            <a:ext cx="263525" cy="371475"/>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3" name="Text Box 22"/>
          <p:cNvSpPr txBox="1">
            <a:spLocks noChangeArrowheads="1"/>
          </p:cNvSpPr>
          <p:nvPr/>
        </p:nvSpPr>
        <p:spPr bwMode="auto">
          <a:xfrm>
            <a:off x="7715250" y="3738563"/>
            <a:ext cx="304800" cy="431800"/>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4" name="Text Box 23"/>
          <p:cNvSpPr txBox="1">
            <a:spLocks noChangeArrowheads="1"/>
          </p:cNvSpPr>
          <p:nvPr/>
        </p:nvSpPr>
        <p:spPr bwMode="auto">
          <a:xfrm>
            <a:off x="8532814" y="2895600"/>
            <a:ext cx="280987" cy="433388"/>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5" name="Text Box 24"/>
          <p:cNvSpPr txBox="1">
            <a:spLocks noChangeArrowheads="1"/>
          </p:cNvSpPr>
          <p:nvPr/>
        </p:nvSpPr>
        <p:spPr bwMode="auto">
          <a:xfrm>
            <a:off x="9320214" y="3602039"/>
            <a:ext cx="263525" cy="371475"/>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6" name="Text Box 25"/>
          <p:cNvSpPr txBox="1">
            <a:spLocks noChangeArrowheads="1"/>
          </p:cNvSpPr>
          <p:nvPr/>
        </p:nvSpPr>
        <p:spPr bwMode="auto">
          <a:xfrm>
            <a:off x="9212263" y="4465638"/>
            <a:ext cx="304800" cy="336550"/>
          </a:xfrm>
          <a:prstGeom prst="rect">
            <a:avLst/>
          </a:prstGeom>
          <a:noFill/>
          <a:ln w="0" algn="in">
            <a:noFill/>
            <a:miter lim="800000"/>
            <a:headEnd/>
            <a:tailEnd/>
          </a:ln>
        </p:spPr>
        <p:txBody>
          <a:bodyPr lIns="35560" tIns="35560" rIns="35560" bIns="35560"/>
          <a:lstStyle/>
          <a:p>
            <a:endParaRPr lang="en-US" dirty="0">
              <a:latin typeface="Arial" charset="0"/>
            </a:endParaRPr>
          </a:p>
        </p:txBody>
      </p:sp>
      <p:pic>
        <p:nvPicPr>
          <p:cNvPr id="3" name="Picture 2">
            <a:extLst>
              <a:ext uri="{FF2B5EF4-FFF2-40B4-BE49-F238E27FC236}">
                <a16:creationId xmlns:a16="http://schemas.microsoft.com/office/drawing/2014/main" id="{5930F0C0-F6D3-4F22-BE98-0CC1172085E7}"/>
              </a:ext>
            </a:extLst>
          </p:cNvPr>
          <p:cNvPicPr>
            <a:picLocks noChangeAspect="1"/>
          </p:cNvPicPr>
          <p:nvPr/>
        </p:nvPicPr>
        <p:blipFill>
          <a:blip r:embed="rId3">
            <a:extLst>
              <a:ext uri="{28A0092B-C50C-407E-A947-70E740481C1C}">
                <a14:useLocalDpi xmlns:a14="http://schemas.microsoft.com/office/drawing/2010/main" val="0"/>
              </a:ext>
            </a:extLst>
          </a:blip>
          <a:srcRect l="890" r="890"/>
          <a:stretch/>
        </p:blipFill>
        <p:spPr>
          <a:xfrm>
            <a:off x="4670601" y="1928192"/>
            <a:ext cx="7304433" cy="4929808"/>
          </a:xfrm>
          <a:prstGeom prst="rect">
            <a:avLst/>
          </a:prstGeom>
        </p:spPr>
      </p:pic>
      <p:cxnSp>
        <p:nvCxnSpPr>
          <p:cNvPr id="17" name="Straight Arrow Connector 16"/>
          <p:cNvCxnSpPr>
            <a:cxnSpLocks/>
          </p:cNvCxnSpPr>
          <p:nvPr/>
        </p:nvCxnSpPr>
        <p:spPr>
          <a:xfrm>
            <a:off x="2642839" y="3272453"/>
            <a:ext cx="5116727" cy="279963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B1F46856-6D78-46E9-9924-8A975E8CE7B5}"/>
              </a:ext>
            </a:extLst>
          </p:cNvPr>
          <p:cNvSpPr/>
          <p:nvPr/>
        </p:nvSpPr>
        <p:spPr>
          <a:xfrm>
            <a:off x="7617513" y="5749822"/>
            <a:ext cx="945422" cy="789091"/>
          </a:xfrm>
          <a:prstGeom prst="triangle">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3">
            <a:extLst>
              <a:ext uri="{FF2B5EF4-FFF2-40B4-BE49-F238E27FC236}">
                <a16:creationId xmlns:a16="http://schemas.microsoft.com/office/drawing/2014/main" id="{1E3326E2-DCB4-4EC1-83C4-2D5C82AD3F44}"/>
              </a:ext>
            </a:extLst>
          </p:cNvPr>
          <p:cNvSpPr txBox="1">
            <a:spLocks/>
          </p:cNvSpPr>
          <p:nvPr/>
        </p:nvSpPr>
        <p:spPr>
          <a:xfrm>
            <a:off x="104481" y="4287475"/>
            <a:ext cx="4230983" cy="88385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94360" indent="-457200">
              <a:buClr>
                <a:schemeClr val="tx1">
                  <a:shade val="95000"/>
                </a:schemeClr>
              </a:buClr>
              <a:defRPr/>
            </a:pPr>
            <a:endParaRPr lang="en-GB" sz="12800" dirty="0"/>
          </a:p>
          <a:p>
            <a:pPr marL="137160" indent="0">
              <a:buClr>
                <a:schemeClr val="tx1">
                  <a:shade val="95000"/>
                </a:schemeClr>
              </a:buClr>
              <a:buNone/>
              <a:defRPr/>
            </a:pPr>
            <a:endParaRPr lang="en-GB" sz="12800" dirty="0"/>
          </a:p>
          <a:p>
            <a:pPr marL="137160" indent="0">
              <a:buClr>
                <a:schemeClr val="tx1">
                  <a:shade val="95000"/>
                </a:schemeClr>
              </a:buClr>
              <a:buNone/>
              <a:defRPr/>
            </a:pPr>
            <a:endParaRPr lang="en-GB" sz="3200" dirty="0"/>
          </a:p>
          <a:p>
            <a:pPr marL="594360" indent="-457200">
              <a:buClr>
                <a:schemeClr val="tx1">
                  <a:shade val="95000"/>
                </a:schemeClr>
              </a:buClr>
              <a:defRPr/>
            </a:pPr>
            <a:endParaRPr lang="en-GB" sz="3200" dirty="0"/>
          </a:p>
        </p:txBody>
      </p:sp>
    </p:spTree>
    <p:extLst>
      <p:ext uri="{BB962C8B-B14F-4D97-AF65-F5344CB8AC3E}">
        <p14:creationId xmlns:p14="http://schemas.microsoft.com/office/powerpoint/2010/main" val="231279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1887415" y="320494"/>
            <a:ext cx="8730343" cy="1143000"/>
          </a:xfrm>
        </p:spPr>
        <p:txBody>
          <a:bodyPr>
            <a:noAutofit/>
          </a:bodyPr>
          <a:lstStyle/>
          <a:p>
            <a:r>
              <a:rPr lang="en-GB" dirty="0"/>
              <a:t>Number of bees in a colony</a:t>
            </a:r>
          </a:p>
        </p:txBody>
      </p:sp>
      <p:sp>
        <p:nvSpPr>
          <p:cNvPr id="14" name="Footer Placeholder 3">
            <a:extLst>
              <a:ext uri="{FF2B5EF4-FFF2-40B4-BE49-F238E27FC236}">
                <a16:creationId xmlns:a16="http://schemas.microsoft.com/office/drawing/2014/main" id="{2749C365-3265-46FD-A3FF-B3BDD7FDDA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sp>
        <p:nvSpPr>
          <p:cNvPr id="15363" name="Text Box 1035"/>
          <p:cNvSpPr txBox="1">
            <a:spLocks noChangeArrowheads="1"/>
          </p:cNvSpPr>
          <p:nvPr/>
        </p:nvSpPr>
        <p:spPr bwMode="auto">
          <a:xfrm>
            <a:off x="5267326" y="4619633"/>
            <a:ext cx="1457325" cy="461665"/>
          </a:xfrm>
          <a:prstGeom prst="rect">
            <a:avLst/>
          </a:prstGeom>
          <a:noFill/>
          <a:ln w="19050">
            <a:noFill/>
            <a:miter lim="800000"/>
            <a:headEnd/>
            <a:tailEnd/>
          </a:ln>
        </p:spPr>
        <p:txBody>
          <a:bodyPr>
            <a:spAutoFit/>
          </a:bodyPr>
          <a:lstStyle/>
          <a:p>
            <a:pPr algn="ctr">
              <a:lnSpc>
                <a:spcPct val="100000"/>
              </a:lnSpc>
              <a:spcBef>
                <a:spcPct val="50000"/>
              </a:spcBef>
              <a:buClrTx/>
              <a:buFontTx/>
              <a:buNone/>
            </a:pPr>
            <a:r>
              <a:rPr lang="en-GB" sz="2400" i="1" dirty="0"/>
              <a:t>1 Queen</a:t>
            </a:r>
            <a:endParaRPr lang="en-GB" sz="2000" i="1" dirty="0"/>
          </a:p>
        </p:txBody>
      </p:sp>
      <p:sp>
        <p:nvSpPr>
          <p:cNvPr id="15364" name="Text Box 1036"/>
          <p:cNvSpPr txBox="1">
            <a:spLocks noChangeArrowheads="1"/>
          </p:cNvSpPr>
          <p:nvPr/>
        </p:nvSpPr>
        <p:spPr bwMode="auto">
          <a:xfrm>
            <a:off x="2981325" y="4633921"/>
            <a:ext cx="2233665" cy="461665"/>
          </a:xfrm>
          <a:prstGeom prst="rect">
            <a:avLst/>
          </a:prstGeom>
          <a:noFill/>
          <a:ln w="19050">
            <a:noFill/>
            <a:miter lim="800000"/>
            <a:headEnd/>
            <a:tailEnd/>
          </a:ln>
        </p:spPr>
        <p:txBody>
          <a:bodyPr wrap="square">
            <a:spAutoFit/>
          </a:bodyPr>
          <a:lstStyle/>
          <a:p>
            <a:pPr algn="ctr">
              <a:lnSpc>
                <a:spcPct val="100000"/>
              </a:lnSpc>
              <a:spcBef>
                <a:spcPct val="50000"/>
              </a:spcBef>
              <a:buClrTx/>
              <a:buFontTx/>
              <a:buNone/>
            </a:pPr>
            <a:r>
              <a:rPr lang="en-GB" sz="2000" dirty="0"/>
              <a:t>~</a:t>
            </a:r>
            <a:r>
              <a:rPr lang="en-GB" sz="2400" dirty="0"/>
              <a:t>60,000 workers</a:t>
            </a:r>
            <a:endParaRPr lang="en-GB" sz="1350" dirty="0"/>
          </a:p>
        </p:txBody>
      </p:sp>
      <p:sp>
        <p:nvSpPr>
          <p:cNvPr id="15365" name="Text Box 1037"/>
          <p:cNvSpPr txBox="1">
            <a:spLocks noChangeArrowheads="1"/>
          </p:cNvSpPr>
          <p:nvPr/>
        </p:nvSpPr>
        <p:spPr bwMode="auto">
          <a:xfrm>
            <a:off x="7448550" y="4639877"/>
            <a:ext cx="2103834" cy="461665"/>
          </a:xfrm>
          <a:prstGeom prst="rect">
            <a:avLst/>
          </a:prstGeom>
          <a:noFill/>
          <a:ln w="19050">
            <a:noFill/>
            <a:miter lim="800000"/>
            <a:headEnd/>
            <a:tailEnd/>
          </a:ln>
        </p:spPr>
        <p:txBody>
          <a:bodyPr wrap="square">
            <a:spAutoFit/>
          </a:bodyPr>
          <a:lstStyle/>
          <a:p>
            <a:pPr algn="ctr">
              <a:lnSpc>
                <a:spcPct val="100000"/>
              </a:lnSpc>
              <a:spcBef>
                <a:spcPct val="50000"/>
              </a:spcBef>
              <a:buClrTx/>
              <a:buFontTx/>
              <a:buNone/>
            </a:pPr>
            <a:r>
              <a:rPr lang="en-GB" sz="2400" i="1" dirty="0"/>
              <a:t>~2000 drones</a:t>
            </a:r>
          </a:p>
        </p:txBody>
      </p:sp>
      <p:sp>
        <p:nvSpPr>
          <p:cNvPr id="15366" name="Text Box 1038"/>
          <p:cNvSpPr txBox="1">
            <a:spLocks noChangeArrowheads="1"/>
          </p:cNvSpPr>
          <p:nvPr/>
        </p:nvSpPr>
        <p:spPr bwMode="auto">
          <a:xfrm>
            <a:off x="4871153" y="5053415"/>
            <a:ext cx="2371725" cy="461665"/>
          </a:xfrm>
          <a:prstGeom prst="rect">
            <a:avLst/>
          </a:prstGeom>
          <a:noFill/>
          <a:ln w="19050">
            <a:noFill/>
            <a:miter lim="800000"/>
            <a:headEnd/>
            <a:tailEnd/>
          </a:ln>
        </p:spPr>
        <p:txBody>
          <a:bodyPr>
            <a:spAutoFit/>
          </a:bodyPr>
          <a:lstStyle/>
          <a:p>
            <a:pPr algn="ctr">
              <a:lnSpc>
                <a:spcPct val="100000"/>
              </a:lnSpc>
              <a:spcBef>
                <a:spcPct val="50000"/>
              </a:spcBef>
              <a:buClrTx/>
              <a:buFontTx/>
              <a:buNone/>
            </a:pPr>
            <a:r>
              <a:rPr lang="en-GB" sz="2400" i="1" dirty="0"/>
              <a:t>but in winter</a:t>
            </a:r>
          </a:p>
        </p:txBody>
      </p:sp>
      <p:grpSp>
        <p:nvGrpSpPr>
          <p:cNvPr id="3" name="Group 2">
            <a:extLst>
              <a:ext uri="{FF2B5EF4-FFF2-40B4-BE49-F238E27FC236}">
                <a16:creationId xmlns:a16="http://schemas.microsoft.com/office/drawing/2014/main" id="{44F9D147-D987-48D4-9BF4-B1049DD99B00}"/>
              </a:ext>
            </a:extLst>
          </p:cNvPr>
          <p:cNvGrpSpPr/>
          <p:nvPr/>
        </p:nvGrpSpPr>
        <p:grpSpPr>
          <a:xfrm>
            <a:off x="2981325" y="5493602"/>
            <a:ext cx="6320085" cy="472404"/>
            <a:chOff x="1457324" y="5493602"/>
            <a:chExt cx="6320085" cy="472404"/>
          </a:xfrm>
        </p:grpSpPr>
        <p:sp>
          <p:nvSpPr>
            <p:cNvPr id="15367" name="Text Box 1039"/>
            <p:cNvSpPr txBox="1">
              <a:spLocks noChangeArrowheads="1"/>
            </p:cNvSpPr>
            <p:nvPr/>
          </p:nvSpPr>
          <p:spPr bwMode="auto">
            <a:xfrm>
              <a:off x="1457324" y="5504341"/>
              <a:ext cx="2233665" cy="461665"/>
            </a:xfrm>
            <a:prstGeom prst="rect">
              <a:avLst/>
            </a:prstGeom>
            <a:noFill/>
            <a:ln w="19050">
              <a:noFill/>
              <a:miter lim="800000"/>
              <a:headEnd/>
              <a:tailEnd/>
            </a:ln>
          </p:spPr>
          <p:txBody>
            <a:bodyPr wrap="square">
              <a:spAutoFit/>
            </a:bodyPr>
            <a:lstStyle/>
            <a:p>
              <a:pPr algn="ctr">
                <a:lnSpc>
                  <a:spcPct val="100000"/>
                </a:lnSpc>
                <a:spcBef>
                  <a:spcPct val="50000"/>
                </a:spcBef>
                <a:buClrTx/>
                <a:buFontTx/>
                <a:buNone/>
              </a:pPr>
              <a:r>
                <a:rPr lang="en-GB" sz="2000" i="1" dirty="0"/>
                <a:t>~</a:t>
              </a:r>
              <a:r>
                <a:rPr lang="en-GB" sz="2400" i="1" dirty="0"/>
                <a:t>10,000 workers</a:t>
              </a:r>
              <a:endParaRPr lang="en-GB" sz="2000" i="1" dirty="0"/>
            </a:p>
          </p:txBody>
        </p:sp>
        <p:sp>
          <p:nvSpPr>
            <p:cNvPr id="15368" name="Text Box 1040"/>
            <p:cNvSpPr txBox="1">
              <a:spLocks noChangeArrowheads="1"/>
            </p:cNvSpPr>
            <p:nvPr/>
          </p:nvSpPr>
          <p:spPr bwMode="auto">
            <a:xfrm>
              <a:off x="3748334" y="5493603"/>
              <a:ext cx="1514475" cy="461665"/>
            </a:xfrm>
            <a:prstGeom prst="rect">
              <a:avLst/>
            </a:prstGeom>
            <a:noFill/>
            <a:ln w="19050">
              <a:noFill/>
              <a:miter lim="800000"/>
              <a:headEnd/>
              <a:tailEnd/>
            </a:ln>
          </p:spPr>
          <p:txBody>
            <a:bodyPr>
              <a:spAutoFit/>
            </a:bodyPr>
            <a:lstStyle/>
            <a:p>
              <a:pPr algn="ctr">
                <a:lnSpc>
                  <a:spcPct val="100000"/>
                </a:lnSpc>
                <a:spcBef>
                  <a:spcPct val="50000"/>
                </a:spcBef>
                <a:buClrTx/>
                <a:buFontTx/>
                <a:buNone/>
              </a:pPr>
              <a:r>
                <a:rPr lang="en-GB" sz="2400" i="1" dirty="0"/>
                <a:t>1 Queen</a:t>
              </a:r>
            </a:p>
          </p:txBody>
        </p:sp>
        <p:sp>
          <p:nvSpPr>
            <p:cNvPr id="15369" name="Text Box 1041"/>
            <p:cNvSpPr txBox="1">
              <a:spLocks noChangeArrowheads="1"/>
            </p:cNvSpPr>
            <p:nvPr/>
          </p:nvSpPr>
          <p:spPr bwMode="auto">
            <a:xfrm>
              <a:off x="6120059" y="5493602"/>
              <a:ext cx="1657350" cy="461665"/>
            </a:xfrm>
            <a:prstGeom prst="rect">
              <a:avLst/>
            </a:prstGeom>
            <a:noFill/>
            <a:ln w="19050">
              <a:noFill/>
              <a:miter lim="800000"/>
              <a:headEnd/>
              <a:tailEnd/>
            </a:ln>
          </p:spPr>
          <p:txBody>
            <a:bodyPr>
              <a:spAutoFit/>
            </a:bodyPr>
            <a:lstStyle/>
            <a:p>
              <a:pPr algn="ctr">
                <a:lnSpc>
                  <a:spcPct val="100000"/>
                </a:lnSpc>
                <a:spcBef>
                  <a:spcPct val="50000"/>
                </a:spcBef>
                <a:buClrTx/>
                <a:buFontTx/>
                <a:buNone/>
              </a:pPr>
              <a:r>
                <a:rPr lang="en-GB" sz="2400" i="1" dirty="0"/>
                <a:t>0 drones</a:t>
              </a:r>
            </a:p>
          </p:txBody>
        </p:sp>
      </p:grpSp>
      <p:pic>
        <p:nvPicPr>
          <p:cNvPr id="15" name="Picture 7" descr="Castes of bees.png                                             0050FEE5Macintosh HD                   BFF446DE:">
            <a:extLst>
              <a:ext uri="{FF2B5EF4-FFF2-40B4-BE49-F238E27FC236}">
                <a16:creationId xmlns:a16="http://schemas.microsoft.com/office/drawing/2014/main" id="{C277BF15-ED59-424C-89A8-553141570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380" y="1463182"/>
            <a:ext cx="5488781" cy="319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311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BB46-CC26-4DED-A957-3FD67CEFBC7D}"/>
              </a:ext>
            </a:extLst>
          </p:cNvPr>
          <p:cNvSpPr>
            <a:spLocks noGrp="1"/>
          </p:cNvSpPr>
          <p:nvPr>
            <p:ph type="title"/>
          </p:nvPr>
        </p:nvSpPr>
        <p:spPr>
          <a:xfrm>
            <a:off x="1441889" y="2067397"/>
            <a:ext cx="9003181" cy="2723205"/>
          </a:xfrm>
        </p:spPr>
        <p:txBody>
          <a:bodyPr>
            <a:normAutofit/>
          </a:bodyPr>
          <a:lstStyle/>
          <a:p>
            <a:r>
              <a:rPr lang="en-GB" dirty="0"/>
              <a:t>Quiz</a:t>
            </a:r>
            <a:br>
              <a:rPr lang="en-GB" dirty="0"/>
            </a:br>
            <a:r>
              <a:rPr lang="en-GB" dirty="0"/>
              <a:t>How much do you remember</a:t>
            </a:r>
            <a:br>
              <a:rPr lang="en-GB" dirty="0"/>
            </a:br>
            <a:r>
              <a:rPr lang="en-GB" dirty="0"/>
              <a:t>From what I have told you</a:t>
            </a:r>
          </a:p>
        </p:txBody>
      </p:sp>
      <p:sp>
        <p:nvSpPr>
          <p:cNvPr id="3" name="Footer Placeholder 2">
            <a:extLst>
              <a:ext uri="{FF2B5EF4-FFF2-40B4-BE49-F238E27FC236}">
                <a16:creationId xmlns:a16="http://schemas.microsoft.com/office/drawing/2014/main" id="{D42B3331-55BB-4813-A1F5-A14D99A0C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708992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noChangeAspect="1"/>
          </p:cNvSpPr>
          <p:nvPr>
            <p:ph type="title"/>
          </p:nvPr>
        </p:nvSpPr>
        <p:spPr>
          <a:xfrm>
            <a:off x="5810508" y="1577591"/>
            <a:ext cx="3534508" cy="1143000"/>
          </a:xfrm>
        </p:spPr>
        <p:txBody>
          <a:bodyPr/>
          <a:lstStyle/>
          <a:p>
            <a:pPr algn="l"/>
            <a:r>
              <a:rPr lang="en-GB" dirty="0"/>
              <a:t>1</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2235200" y="3319041"/>
            <a:ext cx="10972800" cy="918851"/>
          </a:xfrm>
        </p:spPr>
        <p:txBody>
          <a:bodyPr/>
          <a:lstStyle/>
          <a:p>
            <a:r>
              <a:rPr lang="en-GB" dirty="0"/>
              <a:t>Name 2 insects that are related to honey bees</a:t>
            </a:r>
          </a:p>
        </p:txBody>
      </p:sp>
      <p:sp>
        <p:nvSpPr>
          <p:cNvPr id="3" name="Footer Placeholder 2">
            <a:extLst>
              <a:ext uri="{FF2B5EF4-FFF2-40B4-BE49-F238E27FC236}">
                <a16:creationId xmlns:a16="http://schemas.microsoft.com/office/drawing/2014/main" id="{041BFD9D-B142-4E3A-AD89-F302B2591B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579284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0271-F246-4D25-90A6-E2C3B785AF9E}"/>
              </a:ext>
            </a:extLst>
          </p:cNvPr>
          <p:cNvSpPr>
            <a:spLocks noGrp="1"/>
          </p:cNvSpPr>
          <p:nvPr>
            <p:ph type="title"/>
          </p:nvPr>
        </p:nvSpPr>
        <p:spPr>
          <a:xfrm>
            <a:off x="1730828" y="1335560"/>
            <a:ext cx="8730343" cy="1143000"/>
          </a:xfrm>
        </p:spPr>
        <p:txBody>
          <a:bodyPr/>
          <a:lstStyle/>
          <a:p>
            <a:r>
              <a:rPr lang="en-GB" dirty="0"/>
              <a:t>2</a:t>
            </a:r>
          </a:p>
        </p:txBody>
      </p:sp>
      <p:sp>
        <p:nvSpPr>
          <p:cNvPr id="3" name="Content Placeholder 2">
            <a:extLst>
              <a:ext uri="{FF2B5EF4-FFF2-40B4-BE49-F238E27FC236}">
                <a16:creationId xmlns:a16="http://schemas.microsoft.com/office/drawing/2014/main" id="{0D15F3E5-B41D-4049-8E7D-5DE9CF660091}"/>
              </a:ext>
            </a:extLst>
          </p:cNvPr>
          <p:cNvSpPr>
            <a:spLocks noGrp="1"/>
          </p:cNvSpPr>
          <p:nvPr>
            <p:ph idx="1"/>
          </p:nvPr>
        </p:nvSpPr>
        <p:spPr>
          <a:xfrm>
            <a:off x="1219200" y="3429000"/>
            <a:ext cx="10972800" cy="3915399"/>
          </a:xfrm>
        </p:spPr>
        <p:txBody>
          <a:bodyPr/>
          <a:lstStyle/>
          <a:p>
            <a:r>
              <a:rPr lang="en-GB" dirty="0"/>
              <a:t>Do the insects you just named survive winter as a colony?</a:t>
            </a:r>
          </a:p>
        </p:txBody>
      </p:sp>
      <p:sp>
        <p:nvSpPr>
          <p:cNvPr id="4" name="Footer Placeholder 3">
            <a:extLst>
              <a:ext uri="{FF2B5EF4-FFF2-40B4-BE49-F238E27FC236}">
                <a16:creationId xmlns:a16="http://schemas.microsoft.com/office/drawing/2014/main" id="{59B62239-19B5-4C9C-985A-6BD74CF351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550240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1876012" y="1509192"/>
            <a:ext cx="8730343" cy="1143000"/>
          </a:xfrm>
        </p:spPr>
        <p:txBody>
          <a:bodyPr/>
          <a:lstStyle/>
          <a:p>
            <a:r>
              <a:rPr lang="en-GB" dirty="0"/>
              <a:t>3</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2692440" y="3323690"/>
            <a:ext cx="7097485" cy="1066819"/>
          </a:xfrm>
        </p:spPr>
        <p:txBody>
          <a:bodyPr/>
          <a:lstStyle/>
          <a:p>
            <a:r>
              <a:rPr lang="en-GB" dirty="0"/>
              <a:t>What do wasps build their nests from?</a:t>
            </a:r>
          </a:p>
        </p:txBody>
      </p:sp>
      <p:sp>
        <p:nvSpPr>
          <p:cNvPr id="3" name="Footer Placeholder 2">
            <a:extLst>
              <a:ext uri="{FF2B5EF4-FFF2-40B4-BE49-F238E27FC236}">
                <a16:creationId xmlns:a16="http://schemas.microsoft.com/office/drawing/2014/main" id="{04CCA518-71D8-4EA2-BE16-4C863EC8F0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5561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4753707" y="1332246"/>
            <a:ext cx="2684585" cy="974226"/>
          </a:xfrm>
        </p:spPr>
        <p:txBody>
          <a:bodyPr/>
          <a:lstStyle/>
          <a:p>
            <a:r>
              <a:rPr lang="en-GB" dirty="0"/>
              <a:t>4</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1889089" y="3158177"/>
            <a:ext cx="8413820" cy="888706"/>
          </a:xfrm>
        </p:spPr>
        <p:txBody>
          <a:bodyPr/>
          <a:lstStyle/>
          <a:p>
            <a:r>
              <a:rPr lang="en-GB" dirty="0"/>
              <a:t>Can you harvest honey from bumble bees?</a:t>
            </a:r>
          </a:p>
        </p:txBody>
      </p:sp>
      <p:sp>
        <p:nvSpPr>
          <p:cNvPr id="3" name="Footer Placeholder 2">
            <a:extLst>
              <a:ext uri="{FF2B5EF4-FFF2-40B4-BE49-F238E27FC236}">
                <a16:creationId xmlns:a16="http://schemas.microsoft.com/office/drawing/2014/main" id="{7EF49C5E-0F5F-4B36-92C0-B2A8DE0CC6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1378477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165690" y="1588907"/>
            <a:ext cx="1860620" cy="944081"/>
          </a:xfrm>
        </p:spPr>
        <p:txBody>
          <a:bodyPr/>
          <a:lstStyle/>
          <a:p>
            <a:r>
              <a:rPr lang="en-GB" dirty="0"/>
              <a:t>5</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2532184" y="3429000"/>
            <a:ext cx="7127631" cy="944081"/>
          </a:xfrm>
        </p:spPr>
        <p:txBody>
          <a:bodyPr/>
          <a:lstStyle/>
          <a:p>
            <a:r>
              <a:rPr lang="en-GB" dirty="0"/>
              <a:t>How do honey bees form new colonies?</a:t>
            </a:r>
          </a:p>
        </p:txBody>
      </p:sp>
      <p:sp>
        <p:nvSpPr>
          <p:cNvPr id="3" name="Footer Placeholder 2">
            <a:extLst>
              <a:ext uri="{FF2B5EF4-FFF2-40B4-BE49-F238E27FC236}">
                <a16:creationId xmlns:a16="http://schemas.microsoft.com/office/drawing/2014/main" id="{BA7568F1-7149-40ED-88C3-45EB433BEB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74300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195835" y="1493484"/>
            <a:ext cx="1800330" cy="944081"/>
          </a:xfrm>
        </p:spPr>
        <p:txBody>
          <a:bodyPr/>
          <a:lstStyle/>
          <a:p>
            <a:r>
              <a:rPr lang="en-GB" dirty="0"/>
              <a:t>6</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1703195" y="3140682"/>
            <a:ext cx="8785609" cy="944081"/>
          </a:xfrm>
        </p:spPr>
        <p:txBody>
          <a:bodyPr/>
          <a:lstStyle/>
          <a:p>
            <a:r>
              <a:rPr lang="en-GB" dirty="0"/>
              <a:t>Which continent do honey bees originate from?</a:t>
            </a:r>
          </a:p>
        </p:txBody>
      </p:sp>
      <p:sp>
        <p:nvSpPr>
          <p:cNvPr id="3" name="Footer Placeholder 2">
            <a:extLst>
              <a:ext uri="{FF2B5EF4-FFF2-40B4-BE49-F238E27FC236}">
                <a16:creationId xmlns:a16="http://schemas.microsoft.com/office/drawing/2014/main" id="{0611E4CF-8DB7-490E-93AA-5E9A1A35C1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77700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4961373" y="1417281"/>
            <a:ext cx="1800330" cy="934033"/>
          </a:xfrm>
        </p:spPr>
        <p:txBody>
          <a:bodyPr/>
          <a:lstStyle/>
          <a:p>
            <a:r>
              <a:rPr lang="en-GB" dirty="0"/>
              <a:t>7</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2217336" y="3429000"/>
            <a:ext cx="7288404" cy="838464"/>
          </a:xfrm>
        </p:spPr>
        <p:txBody>
          <a:bodyPr/>
          <a:lstStyle/>
          <a:p>
            <a:r>
              <a:rPr lang="en-GB" dirty="0"/>
              <a:t>How many eyes does a honey bee have?</a:t>
            </a:r>
          </a:p>
        </p:txBody>
      </p:sp>
      <p:sp>
        <p:nvSpPr>
          <p:cNvPr id="3" name="Footer Placeholder 2">
            <a:extLst>
              <a:ext uri="{FF2B5EF4-FFF2-40B4-BE49-F238E27FC236}">
                <a16:creationId xmlns:a16="http://schemas.microsoft.com/office/drawing/2014/main" id="{759B40A5-B431-4D0C-958F-433292C745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066579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86269" y="1178537"/>
            <a:ext cx="1619459" cy="1235483"/>
          </a:xfrm>
        </p:spPr>
        <p:txBody>
          <a:bodyPr/>
          <a:lstStyle/>
          <a:p>
            <a:r>
              <a:rPr lang="en-GB" dirty="0"/>
              <a:t>8</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68215" y="3050212"/>
            <a:ext cx="10855569" cy="798271"/>
          </a:xfrm>
        </p:spPr>
        <p:txBody>
          <a:bodyPr/>
          <a:lstStyle/>
          <a:p>
            <a:r>
              <a:rPr lang="en-GB" dirty="0"/>
              <a:t>How do honey bees tell their nest mates where to find forage?</a:t>
            </a:r>
          </a:p>
        </p:txBody>
      </p:sp>
      <p:sp>
        <p:nvSpPr>
          <p:cNvPr id="3" name="Footer Placeholder 2">
            <a:extLst>
              <a:ext uri="{FF2B5EF4-FFF2-40B4-BE49-F238E27FC236}">
                <a16:creationId xmlns:a16="http://schemas.microsoft.com/office/drawing/2014/main" id="{6D62A0FD-C8CC-44FD-998E-E683587117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486149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714" y="350837"/>
            <a:ext cx="4714908" cy="1154098"/>
          </a:xfrm>
        </p:spPr>
        <p:txBody>
          <a:bodyPr>
            <a:normAutofit fontScale="90000"/>
          </a:bodyPr>
          <a:lstStyle/>
          <a:p>
            <a:pPr>
              <a:defRPr/>
            </a:pPr>
            <a:r>
              <a:rPr lang="en-GB" dirty="0"/>
              <a:t>Beekeeping support</a:t>
            </a:r>
          </a:p>
        </p:txBody>
      </p:sp>
      <p:sp>
        <p:nvSpPr>
          <p:cNvPr id="3" name="Content Placeholder 2"/>
          <p:cNvSpPr>
            <a:spLocks noGrp="1"/>
          </p:cNvSpPr>
          <p:nvPr>
            <p:ph sz="half" idx="1"/>
          </p:nvPr>
        </p:nvSpPr>
        <p:spPr>
          <a:xfrm>
            <a:off x="474333" y="1696989"/>
            <a:ext cx="5992943" cy="4958587"/>
          </a:xfrm>
        </p:spPr>
        <p:txBody>
          <a:bodyPr>
            <a:normAutofit fontScale="92500" lnSpcReduction="20000"/>
          </a:bodyPr>
          <a:lstStyle/>
          <a:p>
            <a:pPr marL="548640" indent="-411480">
              <a:buClr>
                <a:schemeClr val="tx1">
                  <a:shade val="95000"/>
                </a:schemeClr>
              </a:buClr>
              <a:buFont typeface="Wingdings 2"/>
              <a:buChar char=""/>
              <a:defRPr/>
            </a:pPr>
            <a:r>
              <a:rPr lang="en-GB" dirty="0"/>
              <a:t>Local Branches (</a:t>
            </a:r>
            <a:r>
              <a:rPr lang="en-GB" dirty="0" err="1"/>
              <a:t>Barkston</a:t>
            </a:r>
            <a:r>
              <a:rPr lang="en-GB" dirty="0"/>
              <a:t> Ash BKA)</a:t>
            </a:r>
          </a:p>
          <a:p>
            <a:pPr marL="548640" indent="-411480">
              <a:buClr>
                <a:schemeClr val="tx1">
                  <a:shade val="95000"/>
                </a:schemeClr>
              </a:buClr>
              <a:buFont typeface="Wingdings 2"/>
              <a:buChar char=""/>
              <a:defRPr/>
            </a:pPr>
            <a:r>
              <a:rPr lang="en-GB" dirty="0"/>
              <a:t>Training </a:t>
            </a:r>
          </a:p>
          <a:p>
            <a:pPr marL="868680" lvl="1" indent="-283464">
              <a:buFont typeface="Wingdings 2"/>
              <a:buChar char=""/>
              <a:defRPr/>
            </a:pPr>
            <a:r>
              <a:rPr lang="en-GB" dirty="0"/>
              <a:t>Mentoring</a:t>
            </a:r>
          </a:p>
          <a:p>
            <a:pPr marL="868680" lvl="1" indent="-283464">
              <a:buFont typeface="Wingdings 2"/>
              <a:buChar char=""/>
              <a:defRPr/>
            </a:pPr>
            <a:r>
              <a:rPr lang="en-GB" dirty="0"/>
              <a:t>Local events</a:t>
            </a:r>
          </a:p>
          <a:p>
            <a:pPr marL="548640" indent="-411480">
              <a:buClr>
                <a:schemeClr val="tx1">
                  <a:shade val="95000"/>
                </a:schemeClr>
              </a:buClr>
              <a:buFont typeface="Wingdings 2"/>
              <a:buChar char=""/>
              <a:defRPr/>
            </a:pPr>
            <a:r>
              <a:rPr lang="en-GB" dirty="0"/>
              <a:t>County Associations (Yorkshire)</a:t>
            </a:r>
          </a:p>
          <a:p>
            <a:pPr marL="868680" lvl="1" indent="-283464">
              <a:buFont typeface="Wingdings 2"/>
              <a:buChar char=""/>
              <a:defRPr/>
            </a:pPr>
            <a:r>
              <a:rPr lang="en-GB" dirty="0"/>
              <a:t>Representation to BBKA</a:t>
            </a:r>
          </a:p>
          <a:p>
            <a:pPr marL="868680" lvl="1" indent="-283464">
              <a:buFont typeface="Wingdings 2"/>
              <a:buChar char=""/>
              <a:defRPr/>
            </a:pPr>
            <a:r>
              <a:rPr lang="en-GB" dirty="0"/>
              <a:t>Public shows</a:t>
            </a:r>
          </a:p>
          <a:p>
            <a:pPr marL="868680" lvl="1" indent="-283464">
              <a:buFont typeface="Wingdings 2"/>
              <a:buChar char=""/>
              <a:defRPr/>
            </a:pPr>
            <a:r>
              <a:rPr lang="en-GB" dirty="0"/>
              <a:t>Larger training events</a:t>
            </a:r>
          </a:p>
          <a:p>
            <a:pPr marL="548640" indent="-411480">
              <a:buClr>
                <a:schemeClr val="tx1">
                  <a:shade val="95000"/>
                </a:schemeClr>
              </a:buClr>
              <a:buFont typeface="Wingdings 2"/>
              <a:buChar char=""/>
              <a:defRPr/>
            </a:pPr>
            <a:r>
              <a:rPr lang="en-GB" dirty="0"/>
              <a:t>National  (BBKA)</a:t>
            </a:r>
          </a:p>
          <a:p>
            <a:pPr marL="868680" lvl="1" indent="-283464">
              <a:buFont typeface="Wingdings 2"/>
              <a:buChar char=""/>
              <a:defRPr/>
            </a:pPr>
            <a:r>
              <a:rPr lang="en-GB" dirty="0"/>
              <a:t>Assessments/Standards</a:t>
            </a:r>
          </a:p>
          <a:p>
            <a:pPr marL="868680" lvl="1" indent="-283464">
              <a:buFont typeface="Wingdings 2"/>
              <a:buChar char=""/>
              <a:defRPr/>
            </a:pPr>
            <a:r>
              <a:rPr lang="en-GB" dirty="0"/>
              <a:t>Insurance</a:t>
            </a:r>
          </a:p>
          <a:p>
            <a:pPr marL="868680" lvl="1" indent="-283464">
              <a:buFont typeface="Wingdings 2"/>
              <a:buChar char=""/>
              <a:defRPr/>
            </a:pPr>
            <a:r>
              <a:rPr lang="en-GB" dirty="0"/>
              <a:t>Policy</a:t>
            </a:r>
          </a:p>
          <a:p>
            <a:pPr marL="868680" lvl="1" indent="-283464">
              <a:buFont typeface="Wingdings 2"/>
              <a:buChar char=""/>
              <a:defRPr/>
            </a:pPr>
            <a:r>
              <a:rPr lang="en-GB" dirty="0"/>
              <a:t>Government liaison etc.</a:t>
            </a:r>
          </a:p>
          <a:p>
            <a:pPr marL="868680" lvl="1" indent="-283464">
              <a:buFont typeface="Wingdings 2"/>
              <a:buChar char=""/>
              <a:defRPr/>
            </a:pPr>
            <a:r>
              <a:rPr lang="en-GB" dirty="0"/>
              <a:t>Public Interface</a:t>
            </a:r>
          </a:p>
        </p:txBody>
      </p:sp>
      <p:sp>
        <p:nvSpPr>
          <p:cNvPr id="8" name="Footer Placeholder 1">
            <a:extLst>
              <a:ext uri="{FF2B5EF4-FFF2-40B4-BE49-F238E27FC236}">
                <a16:creationId xmlns:a16="http://schemas.microsoft.com/office/drawing/2014/main" id="{B6792F2A-14C5-4F6D-92DD-17A59BB11A81}"/>
              </a:ext>
            </a:extLst>
          </p:cNvPr>
          <p:cNvSpPr>
            <a:spLocks noGrp="1"/>
          </p:cNvSpPr>
          <p:nvPr>
            <p:ph type="ftr" sz="quarter" idx="11"/>
          </p:nvPr>
        </p:nvSpPr>
        <p:spPr/>
        <p:txBody>
          <a:bodyPr/>
          <a:lstStyle/>
          <a:p>
            <a:r>
              <a:rPr lang="en-GB" dirty="0"/>
              <a:t>©BABKA</a:t>
            </a:r>
          </a:p>
        </p:txBody>
      </p:sp>
      <p:pic>
        <p:nvPicPr>
          <p:cNvPr id="15366" name="Picture 5"/>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647994" y="2672554"/>
            <a:ext cx="2312314" cy="1734235"/>
          </a:xfrm>
          <a:prstGeom prst="rect">
            <a:avLst/>
          </a:prstGeom>
          <a:noFill/>
          <a:ln w="9525">
            <a:solidFill>
              <a:schemeClr val="accent1"/>
            </a:solidFill>
            <a:miter lim="800000"/>
            <a:headEnd/>
            <a:tailEnd/>
          </a:ln>
        </p:spPr>
      </p:pic>
      <p:pic>
        <p:nvPicPr>
          <p:cNvPr id="15365" name="Picture 7"/>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8476650" y="4108732"/>
            <a:ext cx="3483658" cy="2612744"/>
          </a:xfrm>
          <a:prstGeom prst="rect">
            <a:avLst/>
          </a:prstGeom>
          <a:noFill/>
          <a:ln w="9525">
            <a:solidFill>
              <a:schemeClr val="tx1"/>
            </a:solidFill>
            <a:miter lim="800000"/>
            <a:headEnd/>
            <a:tailEnd/>
          </a:ln>
        </p:spPr>
      </p:pic>
      <p:pic>
        <p:nvPicPr>
          <p:cNvPr id="15364"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6290462" y="1371014"/>
            <a:ext cx="3356929" cy="2517698"/>
          </a:xfrm>
          <a:ln>
            <a:solidFill>
              <a:schemeClr val="accent1"/>
            </a:solidFill>
          </a:ln>
        </p:spPr>
      </p:pic>
    </p:spTree>
    <p:extLst>
      <p:ext uri="{BB962C8B-B14F-4D97-AF65-F5344CB8AC3E}">
        <p14:creationId xmlns:p14="http://schemas.microsoft.com/office/powerpoint/2010/main" val="3447235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05883" y="1437378"/>
            <a:ext cx="1780233" cy="828331"/>
          </a:xfrm>
        </p:spPr>
        <p:txBody>
          <a:bodyPr/>
          <a:lstStyle/>
          <a:p>
            <a:r>
              <a:rPr lang="en-GB" dirty="0"/>
              <a:t>9</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2873827" y="3319042"/>
            <a:ext cx="6444343" cy="888706"/>
          </a:xfrm>
        </p:spPr>
        <p:txBody>
          <a:bodyPr/>
          <a:lstStyle/>
          <a:p>
            <a:r>
              <a:rPr lang="en-GB" dirty="0"/>
              <a:t>Is the UK a net importer of honey?</a:t>
            </a:r>
          </a:p>
        </p:txBody>
      </p:sp>
      <p:sp>
        <p:nvSpPr>
          <p:cNvPr id="3" name="Footer Placeholder 2">
            <a:extLst>
              <a:ext uri="{FF2B5EF4-FFF2-40B4-BE49-F238E27FC236}">
                <a16:creationId xmlns:a16="http://schemas.microsoft.com/office/drawing/2014/main" id="{844DB23A-CA79-4F89-A1DC-A1038BB22E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2062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170714" y="1540231"/>
            <a:ext cx="1850572" cy="883791"/>
          </a:xfrm>
        </p:spPr>
        <p:txBody>
          <a:bodyPr/>
          <a:lstStyle/>
          <a:p>
            <a:r>
              <a:rPr lang="en-GB" dirty="0"/>
              <a:t>10</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3019529" y="2819137"/>
            <a:ext cx="6152941" cy="768126"/>
          </a:xfrm>
        </p:spPr>
        <p:txBody>
          <a:bodyPr/>
          <a:lstStyle/>
          <a:p>
            <a:r>
              <a:rPr lang="en-GB" dirty="0"/>
              <a:t>Name the 3 types of honey bee.</a:t>
            </a:r>
          </a:p>
        </p:txBody>
      </p:sp>
      <p:sp>
        <p:nvSpPr>
          <p:cNvPr id="3" name="Footer Placeholder 2">
            <a:extLst>
              <a:ext uri="{FF2B5EF4-FFF2-40B4-BE49-F238E27FC236}">
                <a16:creationId xmlns:a16="http://schemas.microsoft.com/office/drawing/2014/main" id="{55A13D58-E99D-48E8-9CCF-C77A496F65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649987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6ED98-9E39-47FF-95D5-1E3A09332979}"/>
              </a:ext>
            </a:extLst>
          </p:cNvPr>
          <p:cNvSpPr>
            <a:spLocks noGrp="1"/>
          </p:cNvSpPr>
          <p:nvPr>
            <p:ph type="title"/>
          </p:nvPr>
        </p:nvSpPr>
        <p:spPr>
          <a:xfrm>
            <a:off x="1730828" y="2258688"/>
            <a:ext cx="8730343" cy="1143000"/>
          </a:xfrm>
        </p:spPr>
        <p:txBody>
          <a:bodyPr/>
          <a:lstStyle/>
          <a:p>
            <a:r>
              <a:rPr lang="en-GB" dirty="0"/>
              <a:t>Answers</a:t>
            </a:r>
          </a:p>
        </p:txBody>
      </p:sp>
      <p:sp>
        <p:nvSpPr>
          <p:cNvPr id="2" name="Footer Placeholder 1">
            <a:extLst>
              <a:ext uri="{FF2B5EF4-FFF2-40B4-BE49-F238E27FC236}">
                <a16:creationId xmlns:a16="http://schemas.microsoft.com/office/drawing/2014/main" id="{80F1814B-5A3B-4CD1-B067-6F08124F52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488705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23468" y="1467523"/>
            <a:ext cx="1559169" cy="1034516"/>
          </a:xfrm>
        </p:spPr>
        <p:txBody>
          <a:bodyPr/>
          <a:lstStyle/>
          <a:p>
            <a:r>
              <a:rPr lang="en-GB" dirty="0"/>
              <a:t>1</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2907877"/>
            <a:ext cx="10972800" cy="3950123"/>
          </a:xfrm>
        </p:spPr>
        <p:txBody>
          <a:bodyPr/>
          <a:lstStyle/>
          <a:p>
            <a:r>
              <a:rPr lang="en-GB" dirty="0"/>
              <a:t>Name 2 insects that are related to honey bees</a:t>
            </a:r>
          </a:p>
          <a:p>
            <a:r>
              <a:rPr lang="en-GB" dirty="0"/>
              <a:t>Wasps</a:t>
            </a:r>
          </a:p>
          <a:p>
            <a:r>
              <a:rPr lang="en-GB" dirty="0"/>
              <a:t>Hornets</a:t>
            </a:r>
          </a:p>
          <a:p>
            <a:r>
              <a:rPr lang="en-GB" dirty="0"/>
              <a:t>Bumble bees</a:t>
            </a:r>
          </a:p>
        </p:txBody>
      </p:sp>
      <p:sp>
        <p:nvSpPr>
          <p:cNvPr id="3" name="Footer Placeholder 2">
            <a:extLst>
              <a:ext uri="{FF2B5EF4-FFF2-40B4-BE49-F238E27FC236}">
                <a16:creationId xmlns:a16="http://schemas.microsoft.com/office/drawing/2014/main" id="{3A71B07F-A74D-4601-8ACB-FDB310E5F0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610867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0271-F246-4D25-90A6-E2C3B785AF9E}"/>
              </a:ext>
            </a:extLst>
          </p:cNvPr>
          <p:cNvSpPr>
            <a:spLocks noGrp="1"/>
          </p:cNvSpPr>
          <p:nvPr>
            <p:ph type="title"/>
          </p:nvPr>
        </p:nvSpPr>
        <p:spPr>
          <a:xfrm>
            <a:off x="5271197" y="1447427"/>
            <a:ext cx="1649605" cy="1114903"/>
          </a:xfrm>
        </p:spPr>
        <p:txBody>
          <a:bodyPr/>
          <a:lstStyle/>
          <a:p>
            <a:r>
              <a:rPr lang="en-GB" dirty="0"/>
              <a:t>2</a:t>
            </a:r>
          </a:p>
        </p:txBody>
      </p:sp>
      <p:sp>
        <p:nvSpPr>
          <p:cNvPr id="3" name="Content Placeholder 2">
            <a:extLst>
              <a:ext uri="{FF2B5EF4-FFF2-40B4-BE49-F238E27FC236}">
                <a16:creationId xmlns:a16="http://schemas.microsoft.com/office/drawing/2014/main" id="{0D15F3E5-B41D-4049-8E7D-5DE9CF660091}"/>
              </a:ext>
            </a:extLst>
          </p:cNvPr>
          <p:cNvSpPr>
            <a:spLocks noGrp="1"/>
          </p:cNvSpPr>
          <p:nvPr>
            <p:ph idx="1"/>
          </p:nvPr>
        </p:nvSpPr>
        <p:spPr>
          <a:xfrm>
            <a:off x="729744" y="3054827"/>
            <a:ext cx="10972800" cy="3915399"/>
          </a:xfrm>
        </p:spPr>
        <p:txBody>
          <a:bodyPr/>
          <a:lstStyle/>
          <a:p>
            <a:r>
              <a:rPr lang="en-GB" dirty="0"/>
              <a:t>Do the insects you just named survive winter as a colony?</a:t>
            </a:r>
          </a:p>
          <a:p>
            <a:r>
              <a:rPr lang="en-GB" dirty="0"/>
              <a:t>No – only the queens overwinter</a:t>
            </a:r>
          </a:p>
        </p:txBody>
      </p:sp>
      <p:sp>
        <p:nvSpPr>
          <p:cNvPr id="4" name="Footer Placeholder 3">
            <a:extLst>
              <a:ext uri="{FF2B5EF4-FFF2-40B4-BE49-F238E27FC236}">
                <a16:creationId xmlns:a16="http://schemas.microsoft.com/office/drawing/2014/main" id="{94AA1767-9ECF-4520-9DB9-2F83CF95F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1727668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71197" y="1427330"/>
            <a:ext cx="1649605" cy="934033"/>
          </a:xfrm>
        </p:spPr>
        <p:txBody>
          <a:bodyPr/>
          <a:lstStyle/>
          <a:p>
            <a:r>
              <a:rPr lang="en-GB" dirty="0"/>
              <a:t>3</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429000"/>
            <a:ext cx="10972800" cy="3950123"/>
          </a:xfrm>
        </p:spPr>
        <p:txBody>
          <a:bodyPr/>
          <a:lstStyle/>
          <a:p>
            <a:r>
              <a:rPr lang="en-GB" dirty="0"/>
              <a:t>What do wasps build their nests from?</a:t>
            </a:r>
          </a:p>
          <a:p>
            <a:r>
              <a:rPr lang="en-GB" dirty="0"/>
              <a:t>Paper – chewed wood pulp</a:t>
            </a:r>
          </a:p>
        </p:txBody>
      </p:sp>
      <p:sp>
        <p:nvSpPr>
          <p:cNvPr id="3" name="Footer Placeholder 2">
            <a:extLst>
              <a:ext uri="{FF2B5EF4-FFF2-40B4-BE49-F238E27FC236}">
                <a16:creationId xmlns:a16="http://schemas.microsoft.com/office/drawing/2014/main" id="{676EB8B2-748A-49C6-BB2D-31028A2586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964732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439228" y="1560328"/>
            <a:ext cx="1313543" cy="994323"/>
          </a:xfrm>
        </p:spPr>
        <p:txBody>
          <a:bodyPr/>
          <a:lstStyle/>
          <a:p>
            <a:r>
              <a:rPr lang="en-GB" dirty="0"/>
              <a:t>4</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683293"/>
            <a:ext cx="10972800" cy="3950123"/>
          </a:xfrm>
        </p:spPr>
        <p:txBody>
          <a:bodyPr/>
          <a:lstStyle/>
          <a:p>
            <a:r>
              <a:rPr lang="en-GB" dirty="0"/>
              <a:t>Can you harvest honey from bumble bees?</a:t>
            </a:r>
          </a:p>
          <a:p>
            <a:r>
              <a:rPr lang="en-GB" dirty="0"/>
              <a:t>Not easily and the nest would be totally destroyed.</a:t>
            </a:r>
          </a:p>
        </p:txBody>
      </p:sp>
      <p:sp>
        <p:nvSpPr>
          <p:cNvPr id="3" name="Footer Placeholder 2">
            <a:extLst>
              <a:ext uri="{FF2B5EF4-FFF2-40B4-BE49-F238E27FC236}">
                <a16:creationId xmlns:a16="http://schemas.microsoft.com/office/drawing/2014/main" id="{03C44B0A-AFC7-4A7C-9F37-4EC9421D18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089994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61149" y="1346943"/>
            <a:ext cx="1669701" cy="1273306"/>
          </a:xfrm>
        </p:spPr>
        <p:txBody>
          <a:bodyPr/>
          <a:lstStyle/>
          <a:p>
            <a:r>
              <a:rPr lang="en-GB" dirty="0"/>
              <a:t>5</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311505"/>
            <a:ext cx="10972800" cy="3950123"/>
          </a:xfrm>
        </p:spPr>
        <p:txBody>
          <a:bodyPr/>
          <a:lstStyle/>
          <a:p>
            <a:r>
              <a:rPr lang="en-GB" dirty="0"/>
              <a:t>How do honey bees form new colonies?</a:t>
            </a:r>
          </a:p>
          <a:p>
            <a:r>
              <a:rPr lang="en-GB" dirty="0"/>
              <a:t>Colony reproduction is by swarming</a:t>
            </a:r>
          </a:p>
          <a:p>
            <a:endParaRPr lang="en-GB" dirty="0"/>
          </a:p>
        </p:txBody>
      </p:sp>
      <p:sp>
        <p:nvSpPr>
          <p:cNvPr id="3" name="Footer Placeholder 2">
            <a:extLst>
              <a:ext uri="{FF2B5EF4-FFF2-40B4-BE49-F238E27FC236}">
                <a16:creationId xmlns:a16="http://schemas.microsoft.com/office/drawing/2014/main" id="{B66E98DE-1A0D-40F2-B93F-DC8DDB54DD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82753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353967" y="1457475"/>
            <a:ext cx="1484066" cy="984274"/>
          </a:xfrm>
        </p:spPr>
        <p:txBody>
          <a:bodyPr/>
          <a:lstStyle/>
          <a:p>
            <a:r>
              <a:rPr lang="en-GB" dirty="0"/>
              <a:t>6</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729744" y="3311505"/>
            <a:ext cx="10972800" cy="3950123"/>
          </a:xfrm>
        </p:spPr>
        <p:txBody>
          <a:bodyPr/>
          <a:lstStyle/>
          <a:p>
            <a:r>
              <a:rPr lang="en-GB" dirty="0"/>
              <a:t>Which continent do honey bees originate from?</a:t>
            </a:r>
          </a:p>
          <a:p>
            <a:r>
              <a:rPr lang="en-GB" dirty="0"/>
              <a:t>Africa (South East Asia as a prime area </a:t>
            </a:r>
            <a:r>
              <a:rPr lang="en-GB"/>
              <a:t>of origin)</a:t>
            </a:r>
            <a:endParaRPr lang="en-GB" dirty="0"/>
          </a:p>
        </p:txBody>
      </p:sp>
      <p:sp>
        <p:nvSpPr>
          <p:cNvPr id="3" name="Footer Placeholder 2">
            <a:extLst>
              <a:ext uri="{FF2B5EF4-FFF2-40B4-BE49-F238E27FC236}">
                <a16:creationId xmlns:a16="http://schemas.microsoft.com/office/drawing/2014/main" id="{9F722DF3-8DE9-4BBA-B092-82E1E301C7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1038080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150617" y="1457475"/>
            <a:ext cx="1890765" cy="994323"/>
          </a:xfrm>
        </p:spPr>
        <p:txBody>
          <a:bodyPr/>
          <a:lstStyle/>
          <a:p>
            <a:r>
              <a:rPr lang="en-GB" dirty="0"/>
              <a:t>7</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120586"/>
            <a:ext cx="10972800" cy="3950123"/>
          </a:xfrm>
        </p:spPr>
        <p:txBody>
          <a:bodyPr/>
          <a:lstStyle/>
          <a:p>
            <a:r>
              <a:rPr lang="en-GB" dirty="0"/>
              <a:t>How many eyes does a honey bee have?</a:t>
            </a:r>
          </a:p>
          <a:p>
            <a:r>
              <a:rPr lang="en-GB" dirty="0"/>
              <a:t>5 – 2 compound and 3 simple (ocelli)</a:t>
            </a:r>
          </a:p>
        </p:txBody>
      </p:sp>
      <p:sp>
        <p:nvSpPr>
          <p:cNvPr id="3" name="Footer Placeholder 2">
            <a:extLst>
              <a:ext uri="{FF2B5EF4-FFF2-40B4-BE49-F238E27FC236}">
                <a16:creationId xmlns:a16="http://schemas.microsoft.com/office/drawing/2014/main" id="{2AF8AAAF-B3D2-4ABD-8013-3A86E7C34D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565995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393" y="166689"/>
            <a:ext cx="9230816" cy="1402636"/>
          </a:xfrm>
        </p:spPr>
        <p:txBody>
          <a:bodyPr>
            <a:normAutofit fontScale="90000"/>
          </a:bodyPr>
          <a:lstStyle/>
          <a:p>
            <a:pPr>
              <a:defRPr/>
            </a:pPr>
            <a:r>
              <a:rPr lang="en-GB" sz="4800" dirty="0" err="1"/>
              <a:t>Barkston</a:t>
            </a:r>
            <a:r>
              <a:rPr lang="en-GB" sz="4800" dirty="0"/>
              <a:t> Ash </a:t>
            </a:r>
            <a:br>
              <a:rPr lang="en-GB" sz="4800" dirty="0"/>
            </a:br>
            <a:r>
              <a:rPr lang="en-GB" sz="4800" dirty="0"/>
              <a:t>Beekeepers Association</a:t>
            </a:r>
          </a:p>
        </p:txBody>
      </p:sp>
      <p:sp>
        <p:nvSpPr>
          <p:cNvPr id="4" name="Content Placeholder 3"/>
          <p:cNvSpPr>
            <a:spLocks noGrp="1"/>
          </p:cNvSpPr>
          <p:nvPr>
            <p:ph sz="half" idx="1"/>
          </p:nvPr>
        </p:nvSpPr>
        <p:spPr>
          <a:xfrm>
            <a:off x="104480" y="2254761"/>
            <a:ext cx="5839203" cy="896866"/>
          </a:xfrm>
        </p:spPr>
        <p:txBody>
          <a:bodyPr>
            <a:normAutofit fontScale="92500" lnSpcReduction="10000"/>
          </a:bodyPr>
          <a:lstStyle/>
          <a:p>
            <a:pPr marL="594360" indent="-457200">
              <a:buClr>
                <a:schemeClr val="tx1">
                  <a:shade val="95000"/>
                </a:schemeClr>
              </a:buClr>
              <a:defRPr/>
            </a:pPr>
            <a:r>
              <a:rPr lang="en-GB" sz="2600" dirty="0"/>
              <a:t>We have a Website</a:t>
            </a:r>
          </a:p>
          <a:p>
            <a:pPr marL="594360" indent="-457200">
              <a:buClr>
                <a:schemeClr val="tx1">
                  <a:shade val="95000"/>
                </a:schemeClr>
              </a:buClr>
              <a:defRPr/>
            </a:pPr>
            <a:r>
              <a:rPr lang="en-GB" dirty="0"/>
              <a:t>https://www.barkstonashbees.com</a:t>
            </a:r>
          </a:p>
          <a:p>
            <a:pPr marL="594360" indent="-457200">
              <a:buClr>
                <a:schemeClr val="tx1">
                  <a:shade val="95000"/>
                </a:schemeClr>
              </a:buClr>
              <a:defRPr/>
            </a:pPr>
            <a:endParaRPr lang="en-GB" sz="2600" dirty="0"/>
          </a:p>
          <a:p>
            <a:pPr marL="594360" indent="-457200">
              <a:buClr>
                <a:schemeClr val="tx1">
                  <a:shade val="95000"/>
                </a:schemeClr>
              </a:buClr>
              <a:defRPr/>
            </a:pPr>
            <a:endParaRPr lang="en-GB" sz="3200" dirty="0"/>
          </a:p>
        </p:txBody>
      </p:sp>
      <p:sp>
        <p:nvSpPr>
          <p:cNvPr id="26" name="Footer Placeholder 1">
            <a:extLst>
              <a:ext uri="{FF2B5EF4-FFF2-40B4-BE49-F238E27FC236}">
                <a16:creationId xmlns:a16="http://schemas.microsoft.com/office/drawing/2014/main" id="{DBBFB95C-7FF2-4F5B-8219-D41861F7B454}"/>
              </a:ext>
            </a:extLst>
          </p:cNvPr>
          <p:cNvSpPr>
            <a:spLocks noGrp="1"/>
          </p:cNvSpPr>
          <p:nvPr>
            <p:ph type="ftr" sz="quarter" idx="11"/>
          </p:nvPr>
        </p:nvSpPr>
        <p:spPr/>
        <p:txBody>
          <a:bodyPr/>
          <a:lstStyle/>
          <a:p>
            <a:r>
              <a:rPr lang="en-GB" dirty="0"/>
              <a:t>©BABKA</a:t>
            </a:r>
          </a:p>
        </p:txBody>
      </p:sp>
      <p:sp>
        <p:nvSpPr>
          <p:cNvPr id="1032" name="Text Box 21"/>
          <p:cNvSpPr txBox="1">
            <a:spLocks noChangeArrowheads="1"/>
          </p:cNvSpPr>
          <p:nvPr/>
        </p:nvSpPr>
        <p:spPr bwMode="auto">
          <a:xfrm>
            <a:off x="6642101" y="4117976"/>
            <a:ext cx="263525" cy="371475"/>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3" name="Text Box 22"/>
          <p:cNvSpPr txBox="1">
            <a:spLocks noChangeArrowheads="1"/>
          </p:cNvSpPr>
          <p:nvPr/>
        </p:nvSpPr>
        <p:spPr bwMode="auto">
          <a:xfrm>
            <a:off x="7715250" y="3738563"/>
            <a:ext cx="304800" cy="431800"/>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4" name="Text Box 23"/>
          <p:cNvSpPr txBox="1">
            <a:spLocks noChangeArrowheads="1"/>
          </p:cNvSpPr>
          <p:nvPr/>
        </p:nvSpPr>
        <p:spPr bwMode="auto">
          <a:xfrm>
            <a:off x="8532814" y="2895600"/>
            <a:ext cx="280987" cy="433388"/>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5" name="Text Box 24"/>
          <p:cNvSpPr txBox="1">
            <a:spLocks noChangeArrowheads="1"/>
          </p:cNvSpPr>
          <p:nvPr/>
        </p:nvSpPr>
        <p:spPr bwMode="auto">
          <a:xfrm>
            <a:off x="9320214" y="3602039"/>
            <a:ext cx="263525" cy="371475"/>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1036" name="Text Box 25"/>
          <p:cNvSpPr txBox="1">
            <a:spLocks noChangeArrowheads="1"/>
          </p:cNvSpPr>
          <p:nvPr/>
        </p:nvSpPr>
        <p:spPr bwMode="auto">
          <a:xfrm>
            <a:off x="9212263" y="4465638"/>
            <a:ext cx="304800" cy="336550"/>
          </a:xfrm>
          <a:prstGeom prst="rect">
            <a:avLst/>
          </a:prstGeom>
          <a:noFill/>
          <a:ln w="0" algn="in">
            <a:noFill/>
            <a:miter lim="800000"/>
            <a:headEnd/>
            <a:tailEnd/>
          </a:ln>
        </p:spPr>
        <p:txBody>
          <a:bodyPr lIns="35560" tIns="35560" rIns="35560" bIns="35560"/>
          <a:lstStyle/>
          <a:p>
            <a:endParaRPr lang="en-US" dirty="0">
              <a:latin typeface="Arial" charset="0"/>
            </a:endParaRPr>
          </a:p>
        </p:txBody>
      </p:sp>
      <p:sp>
        <p:nvSpPr>
          <p:cNvPr id="22" name="Isosceles Triangle 21">
            <a:extLst>
              <a:ext uri="{FF2B5EF4-FFF2-40B4-BE49-F238E27FC236}">
                <a16:creationId xmlns:a16="http://schemas.microsoft.com/office/drawing/2014/main" id="{B1F46856-6D78-46E9-9924-8A975E8CE7B5}"/>
              </a:ext>
            </a:extLst>
          </p:cNvPr>
          <p:cNvSpPr/>
          <p:nvPr/>
        </p:nvSpPr>
        <p:spPr>
          <a:xfrm>
            <a:off x="8186115" y="3527402"/>
            <a:ext cx="945422" cy="789091"/>
          </a:xfrm>
          <a:prstGeom prst="triangle">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3">
            <a:extLst>
              <a:ext uri="{FF2B5EF4-FFF2-40B4-BE49-F238E27FC236}">
                <a16:creationId xmlns:a16="http://schemas.microsoft.com/office/drawing/2014/main" id="{1E3326E2-DCB4-4EC1-83C4-2D5C82AD3F44}"/>
              </a:ext>
            </a:extLst>
          </p:cNvPr>
          <p:cNvSpPr txBox="1">
            <a:spLocks/>
          </p:cNvSpPr>
          <p:nvPr/>
        </p:nvSpPr>
        <p:spPr>
          <a:xfrm>
            <a:off x="126037" y="3103139"/>
            <a:ext cx="5112125" cy="1060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94360" indent="-457200">
              <a:buClr>
                <a:schemeClr val="tx1">
                  <a:shade val="95000"/>
                </a:schemeClr>
              </a:buClr>
              <a:defRPr/>
            </a:pPr>
            <a:r>
              <a:rPr lang="en-GB" sz="2000" dirty="0"/>
              <a:t>We also have a Face Book Page https://www.facebook.com/groups/136095950658957</a:t>
            </a:r>
          </a:p>
        </p:txBody>
      </p:sp>
      <p:pic>
        <p:nvPicPr>
          <p:cNvPr id="10" name="Picture 9">
            <a:extLst>
              <a:ext uri="{FF2B5EF4-FFF2-40B4-BE49-F238E27FC236}">
                <a16:creationId xmlns:a16="http://schemas.microsoft.com/office/drawing/2014/main" id="{D0454572-113C-4849-A41B-4255FF6E900A}"/>
              </a:ext>
            </a:extLst>
          </p:cNvPr>
          <p:cNvPicPr>
            <a:picLocks noChangeAspect="1"/>
          </p:cNvPicPr>
          <p:nvPr/>
        </p:nvPicPr>
        <p:blipFill>
          <a:blip r:embed="rId3"/>
          <a:stretch>
            <a:fillRect/>
          </a:stretch>
        </p:blipFill>
        <p:spPr>
          <a:xfrm>
            <a:off x="6738453" y="1835668"/>
            <a:ext cx="4664478" cy="2966520"/>
          </a:xfrm>
          <a:prstGeom prst="rect">
            <a:avLst/>
          </a:prstGeom>
        </p:spPr>
      </p:pic>
      <p:cxnSp>
        <p:nvCxnSpPr>
          <p:cNvPr id="17" name="Straight Arrow Connector 16"/>
          <p:cNvCxnSpPr>
            <a:cxnSpLocks/>
          </p:cNvCxnSpPr>
          <p:nvPr/>
        </p:nvCxnSpPr>
        <p:spPr>
          <a:xfrm flipV="1">
            <a:off x="5617029" y="2570799"/>
            <a:ext cx="1288597" cy="37296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AAF14FE-BDDF-416C-8E7E-38908E12F97C}"/>
              </a:ext>
            </a:extLst>
          </p:cNvPr>
          <p:cNvPicPr>
            <a:picLocks noChangeAspect="1"/>
          </p:cNvPicPr>
          <p:nvPr/>
        </p:nvPicPr>
        <p:blipFill>
          <a:blip r:embed="rId4"/>
          <a:stretch>
            <a:fillRect/>
          </a:stretch>
        </p:blipFill>
        <p:spPr>
          <a:xfrm>
            <a:off x="1207045" y="4163250"/>
            <a:ext cx="4539810" cy="2528061"/>
          </a:xfrm>
          <a:prstGeom prst="rect">
            <a:avLst/>
          </a:prstGeom>
        </p:spPr>
      </p:pic>
      <p:cxnSp>
        <p:nvCxnSpPr>
          <p:cNvPr id="25" name="Straight Arrow Connector 24">
            <a:extLst>
              <a:ext uri="{FF2B5EF4-FFF2-40B4-BE49-F238E27FC236}">
                <a16:creationId xmlns:a16="http://schemas.microsoft.com/office/drawing/2014/main" id="{65C62C60-1FD7-42AF-9A8E-372ABCE7BDD6}"/>
              </a:ext>
            </a:extLst>
          </p:cNvPr>
          <p:cNvCxnSpPr>
            <a:cxnSpLocks/>
          </p:cNvCxnSpPr>
          <p:nvPr/>
        </p:nvCxnSpPr>
        <p:spPr>
          <a:xfrm>
            <a:off x="2411604" y="3921947"/>
            <a:ext cx="807721" cy="139564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570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animBg="1"/>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41052" y="1346943"/>
            <a:ext cx="1709895" cy="1155096"/>
          </a:xfrm>
        </p:spPr>
        <p:txBody>
          <a:bodyPr/>
          <a:lstStyle/>
          <a:p>
            <a:r>
              <a:rPr lang="en-GB" dirty="0"/>
              <a:t>8</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221070"/>
            <a:ext cx="10972800" cy="3950123"/>
          </a:xfrm>
        </p:spPr>
        <p:txBody>
          <a:bodyPr/>
          <a:lstStyle/>
          <a:p>
            <a:r>
              <a:rPr lang="en-GB" dirty="0"/>
              <a:t>How do honey bees tell their nest mates where to find forage?</a:t>
            </a:r>
          </a:p>
          <a:p>
            <a:r>
              <a:rPr lang="en-GB" dirty="0"/>
              <a:t>They dance</a:t>
            </a:r>
          </a:p>
        </p:txBody>
      </p:sp>
      <p:sp>
        <p:nvSpPr>
          <p:cNvPr id="3" name="Footer Placeholder 2">
            <a:extLst>
              <a:ext uri="{FF2B5EF4-FFF2-40B4-BE49-F238E27FC236}">
                <a16:creationId xmlns:a16="http://schemas.microsoft.com/office/drawing/2014/main" id="{0BEC9F37-0592-4C0D-B600-304EFB10FB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689397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195835" y="1309201"/>
            <a:ext cx="1800330" cy="1273306"/>
          </a:xfrm>
        </p:spPr>
        <p:txBody>
          <a:bodyPr/>
          <a:lstStyle/>
          <a:p>
            <a:r>
              <a:rPr lang="en-GB" dirty="0"/>
              <a:t>9</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2989958"/>
            <a:ext cx="10972800" cy="3950123"/>
          </a:xfrm>
        </p:spPr>
        <p:txBody>
          <a:bodyPr/>
          <a:lstStyle/>
          <a:p>
            <a:r>
              <a:rPr lang="en-GB" dirty="0"/>
              <a:t>Is the UK a net importer of honey?</a:t>
            </a:r>
          </a:p>
          <a:p>
            <a:r>
              <a:rPr lang="en-GB" dirty="0"/>
              <a:t>Yes</a:t>
            </a:r>
          </a:p>
        </p:txBody>
      </p:sp>
      <p:sp>
        <p:nvSpPr>
          <p:cNvPr id="3" name="Footer Placeholder 2">
            <a:extLst>
              <a:ext uri="{FF2B5EF4-FFF2-40B4-BE49-F238E27FC236}">
                <a16:creationId xmlns:a16="http://schemas.microsoft.com/office/drawing/2014/main" id="{F31F1F43-22ED-4CDF-8B8D-6DBBDFBBE6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2115182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BC1-E1AA-4486-BF93-15E051B900EC}"/>
              </a:ext>
            </a:extLst>
          </p:cNvPr>
          <p:cNvSpPr>
            <a:spLocks noGrp="1"/>
          </p:cNvSpPr>
          <p:nvPr>
            <p:ph type="title"/>
          </p:nvPr>
        </p:nvSpPr>
        <p:spPr>
          <a:xfrm>
            <a:off x="5296318" y="1367039"/>
            <a:ext cx="1599363" cy="1273307"/>
          </a:xfrm>
        </p:spPr>
        <p:txBody>
          <a:bodyPr/>
          <a:lstStyle/>
          <a:p>
            <a:r>
              <a:rPr lang="en-GB" dirty="0"/>
              <a:t>10</a:t>
            </a:r>
          </a:p>
        </p:txBody>
      </p:sp>
      <p:sp>
        <p:nvSpPr>
          <p:cNvPr id="4" name="Subtitle 3">
            <a:extLst>
              <a:ext uri="{FF2B5EF4-FFF2-40B4-BE49-F238E27FC236}">
                <a16:creationId xmlns:a16="http://schemas.microsoft.com/office/drawing/2014/main" id="{F2F24697-3254-4B6E-B8D0-A460C7C423CE}"/>
              </a:ext>
            </a:extLst>
          </p:cNvPr>
          <p:cNvSpPr>
            <a:spLocks noGrp="1"/>
          </p:cNvSpPr>
          <p:nvPr>
            <p:ph idx="1"/>
          </p:nvPr>
        </p:nvSpPr>
        <p:spPr>
          <a:xfrm>
            <a:off x="609600" y="3261263"/>
            <a:ext cx="10972800" cy="3950123"/>
          </a:xfrm>
        </p:spPr>
        <p:txBody>
          <a:bodyPr/>
          <a:lstStyle/>
          <a:p>
            <a:r>
              <a:rPr lang="en-GB" dirty="0"/>
              <a:t>Name the 3 types of honey bee.</a:t>
            </a:r>
          </a:p>
          <a:p>
            <a:r>
              <a:rPr lang="en-GB" dirty="0"/>
              <a:t>Queen, worker - both female</a:t>
            </a:r>
          </a:p>
          <a:p>
            <a:r>
              <a:rPr lang="en-GB" dirty="0"/>
              <a:t>Drone - male</a:t>
            </a:r>
          </a:p>
        </p:txBody>
      </p:sp>
      <p:sp>
        <p:nvSpPr>
          <p:cNvPr id="3" name="Footer Placeholder 2">
            <a:extLst>
              <a:ext uri="{FF2B5EF4-FFF2-40B4-BE49-F238E27FC236}">
                <a16:creationId xmlns:a16="http://schemas.microsoft.com/office/drawing/2014/main" id="{231E7CDE-0918-4C4F-ACAB-9928E84704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100042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04FD-C328-4E54-87CE-1A0618E5870C}"/>
              </a:ext>
            </a:extLst>
          </p:cNvPr>
          <p:cNvSpPr>
            <a:spLocks noGrp="1"/>
          </p:cNvSpPr>
          <p:nvPr>
            <p:ph type="title"/>
          </p:nvPr>
        </p:nvSpPr>
        <p:spPr>
          <a:xfrm>
            <a:off x="1730828" y="549685"/>
            <a:ext cx="8730343" cy="1143000"/>
          </a:xfrm>
        </p:spPr>
        <p:txBody>
          <a:bodyPr/>
          <a:lstStyle/>
          <a:p>
            <a:r>
              <a:rPr lang="en-GB" dirty="0"/>
              <a:t>Next session</a:t>
            </a:r>
          </a:p>
        </p:txBody>
      </p:sp>
      <p:sp>
        <p:nvSpPr>
          <p:cNvPr id="3" name="Content Placeholder 2">
            <a:extLst>
              <a:ext uri="{FF2B5EF4-FFF2-40B4-BE49-F238E27FC236}">
                <a16:creationId xmlns:a16="http://schemas.microsoft.com/office/drawing/2014/main" id="{31A328B4-D822-4673-AB85-DBD66976083B}"/>
              </a:ext>
            </a:extLst>
          </p:cNvPr>
          <p:cNvSpPr>
            <a:spLocks noGrp="1"/>
          </p:cNvSpPr>
          <p:nvPr>
            <p:ph idx="1"/>
          </p:nvPr>
        </p:nvSpPr>
        <p:spPr>
          <a:xfrm>
            <a:off x="609600" y="3275635"/>
            <a:ext cx="10972800" cy="2850529"/>
          </a:xfrm>
        </p:spPr>
        <p:txBody>
          <a:bodyPr/>
          <a:lstStyle/>
          <a:p>
            <a:pPr algn="ctr"/>
            <a:r>
              <a:rPr lang="en-GB" b="1" dirty="0"/>
              <a:t>The Hive/ Colony</a:t>
            </a:r>
            <a:endParaRPr lang="en-GB" dirty="0"/>
          </a:p>
          <a:p>
            <a:pPr algn="ctr"/>
            <a:r>
              <a:rPr lang="en-GB" b="1" dirty="0"/>
              <a:t>Thank-you for listening</a:t>
            </a:r>
          </a:p>
          <a:p>
            <a:pPr algn="ctr"/>
            <a:r>
              <a:rPr lang="en-GB" b="1" dirty="0"/>
              <a:t>I look forward to seeing you next week</a:t>
            </a:r>
          </a:p>
        </p:txBody>
      </p:sp>
      <p:sp>
        <p:nvSpPr>
          <p:cNvPr id="4" name="Footer Placeholder 3">
            <a:extLst>
              <a:ext uri="{FF2B5EF4-FFF2-40B4-BE49-F238E27FC236}">
                <a16:creationId xmlns:a16="http://schemas.microsoft.com/office/drawing/2014/main" id="{2B4B2C49-0C92-4263-A4E0-A2DF72034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©BBKA</a:t>
            </a:r>
          </a:p>
        </p:txBody>
      </p:sp>
    </p:spTree>
    <p:extLst>
      <p:ext uri="{BB962C8B-B14F-4D97-AF65-F5344CB8AC3E}">
        <p14:creationId xmlns:p14="http://schemas.microsoft.com/office/powerpoint/2010/main" val="3603813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063" y="626330"/>
            <a:ext cx="4714908" cy="1143000"/>
          </a:xfrm>
        </p:spPr>
        <p:txBody>
          <a:bodyPr>
            <a:normAutofit fontScale="90000"/>
          </a:bodyPr>
          <a:lstStyle/>
          <a:p>
            <a:pPr>
              <a:defRPr/>
            </a:pPr>
            <a:r>
              <a:rPr lang="en-GB" dirty="0"/>
              <a:t>Introductions to BABKA Committee</a:t>
            </a:r>
          </a:p>
        </p:txBody>
      </p:sp>
      <p:sp>
        <p:nvSpPr>
          <p:cNvPr id="3" name="Content Placeholder 2"/>
          <p:cNvSpPr>
            <a:spLocks noGrp="1"/>
          </p:cNvSpPr>
          <p:nvPr>
            <p:ph idx="1"/>
          </p:nvPr>
        </p:nvSpPr>
        <p:spPr>
          <a:xfrm>
            <a:off x="509117" y="2195513"/>
            <a:ext cx="10972800" cy="4525963"/>
          </a:xfrm>
        </p:spPr>
        <p:txBody>
          <a:bodyPr>
            <a:normAutofit/>
          </a:bodyPr>
          <a:lstStyle/>
          <a:p>
            <a:pPr marL="594360" indent="-457200">
              <a:buClr>
                <a:schemeClr val="tx1">
                  <a:shade val="95000"/>
                </a:schemeClr>
              </a:buClr>
              <a:defRPr/>
            </a:pPr>
            <a:r>
              <a:rPr lang="en-GB" b="1" dirty="0"/>
              <a:t>Mary-Jane Murray: Chairperson &amp; YBKA Rep</a:t>
            </a:r>
          </a:p>
          <a:p>
            <a:pPr marL="594360" indent="-457200">
              <a:buClr>
                <a:schemeClr val="tx1">
                  <a:shade val="95000"/>
                </a:schemeClr>
              </a:buClr>
              <a:defRPr/>
            </a:pPr>
            <a:r>
              <a:rPr lang="en-GB" b="1" dirty="0">
                <a:solidFill>
                  <a:srgbClr val="000000"/>
                </a:solidFill>
              </a:rPr>
              <a:t>Sarah Atkinson</a:t>
            </a:r>
            <a:r>
              <a:rPr lang="en-GB" b="1" i="0" dirty="0">
                <a:solidFill>
                  <a:srgbClr val="000000"/>
                </a:solidFill>
                <a:effectLst/>
              </a:rPr>
              <a:t>: Club Secretary and events coordinator</a:t>
            </a:r>
          </a:p>
          <a:p>
            <a:pPr marL="594360" indent="-457200">
              <a:buClr>
                <a:schemeClr val="tx1">
                  <a:shade val="95000"/>
                </a:schemeClr>
              </a:buClr>
              <a:defRPr/>
            </a:pPr>
            <a:r>
              <a:rPr lang="en-GB" b="1" dirty="0">
                <a:solidFill>
                  <a:srgbClr val="000000"/>
                </a:solidFill>
              </a:rPr>
              <a:t>Caroline </a:t>
            </a:r>
            <a:r>
              <a:rPr lang="en-GB" b="1">
                <a:solidFill>
                  <a:srgbClr val="000000"/>
                </a:solidFill>
              </a:rPr>
              <a:t>Oades</a:t>
            </a:r>
            <a:r>
              <a:rPr lang="en-GB" b="1" i="0">
                <a:solidFill>
                  <a:srgbClr val="000000"/>
                </a:solidFill>
                <a:effectLst/>
              </a:rPr>
              <a:t>: </a:t>
            </a:r>
            <a:r>
              <a:rPr lang="en-GB" b="1" i="0" dirty="0">
                <a:solidFill>
                  <a:srgbClr val="000000"/>
                </a:solidFill>
                <a:effectLst/>
              </a:rPr>
              <a:t>Treasurer </a:t>
            </a:r>
          </a:p>
          <a:p>
            <a:pPr marL="594360" indent="-457200">
              <a:buClr>
                <a:schemeClr val="tx1">
                  <a:shade val="95000"/>
                </a:schemeClr>
              </a:buClr>
              <a:defRPr/>
            </a:pPr>
            <a:r>
              <a:rPr lang="en-GB" b="1" dirty="0"/>
              <a:t>Claire Tolley: Association Education/Exams Officer</a:t>
            </a:r>
          </a:p>
          <a:p>
            <a:pPr marL="594360" indent="-457200">
              <a:buClr>
                <a:schemeClr val="tx1">
                  <a:shade val="95000"/>
                </a:schemeClr>
              </a:buClr>
              <a:defRPr/>
            </a:pPr>
            <a:r>
              <a:rPr lang="en-GB" b="1" dirty="0"/>
              <a:t>Paul Vickers: Association Apiary Manager &amp; Website Manager</a:t>
            </a:r>
          </a:p>
          <a:p>
            <a:pPr marL="594360" indent="-457200">
              <a:buClr>
                <a:schemeClr val="tx1">
                  <a:shade val="95000"/>
                </a:schemeClr>
              </a:buClr>
              <a:defRPr/>
            </a:pPr>
            <a:r>
              <a:rPr lang="en-GB" b="1" dirty="0">
                <a:solidFill>
                  <a:srgbClr val="000000"/>
                </a:solidFill>
              </a:rPr>
              <a:t>Dave Foster</a:t>
            </a:r>
            <a:r>
              <a:rPr lang="en-GB" b="1" i="0" dirty="0">
                <a:solidFill>
                  <a:srgbClr val="000000"/>
                </a:solidFill>
                <a:effectLst/>
              </a:rPr>
              <a:t>: Apiary Assistant</a:t>
            </a:r>
          </a:p>
        </p:txBody>
      </p:sp>
      <p:sp>
        <p:nvSpPr>
          <p:cNvPr id="5" name="Footer Placeholder 1">
            <a:extLst>
              <a:ext uri="{FF2B5EF4-FFF2-40B4-BE49-F238E27FC236}">
                <a16:creationId xmlns:a16="http://schemas.microsoft.com/office/drawing/2014/main" id="{396A4A17-88B7-4B0D-8930-F6FC24601EB1}"/>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3126640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310E-8198-4E26-B73E-B5A420890A61}"/>
              </a:ext>
            </a:extLst>
          </p:cNvPr>
          <p:cNvSpPr>
            <a:spLocks noGrp="1"/>
          </p:cNvSpPr>
          <p:nvPr>
            <p:ph type="title"/>
          </p:nvPr>
        </p:nvSpPr>
        <p:spPr>
          <a:xfrm>
            <a:off x="1561081" y="845724"/>
            <a:ext cx="8730343" cy="1143000"/>
          </a:xfrm>
        </p:spPr>
        <p:txBody>
          <a:bodyPr>
            <a:normAutofit/>
          </a:bodyPr>
          <a:lstStyle/>
          <a:p>
            <a:r>
              <a:rPr lang="en-GB" dirty="0"/>
              <a:t>Your Tutor for this course</a:t>
            </a:r>
          </a:p>
        </p:txBody>
      </p:sp>
      <p:sp>
        <p:nvSpPr>
          <p:cNvPr id="3" name="Content Placeholder 2">
            <a:extLst>
              <a:ext uri="{FF2B5EF4-FFF2-40B4-BE49-F238E27FC236}">
                <a16:creationId xmlns:a16="http://schemas.microsoft.com/office/drawing/2014/main" id="{56513B86-DBF4-41DC-A345-9A99859BAC49}"/>
              </a:ext>
            </a:extLst>
          </p:cNvPr>
          <p:cNvSpPr>
            <a:spLocks noGrp="1"/>
          </p:cNvSpPr>
          <p:nvPr>
            <p:ph idx="1"/>
          </p:nvPr>
        </p:nvSpPr>
        <p:spPr>
          <a:xfrm>
            <a:off x="4022323" y="2272887"/>
            <a:ext cx="4004077" cy="3515138"/>
          </a:xfrm>
        </p:spPr>
        <p:txBody>
          <a:bodyPr>
            <a:normAutofit fontScale="25000" lnSpcReduction="20000"/>
          </a:bodyPr>
          <a:lstStyle/>
          <a:p>
            <a:r>
              <a:rPr lang="en-GB" sz="9600" dirty="0"/>
              <a:t>Greg Sharp </a:t>
            </a:r>
          </a:p>
          <a:p>
            <a:r>
              <a:rPr lang="en-GB" sz="9600" dirty="0">
                <a:solidFill>
                  <a:srgbClr val="000000"/>
                </a:solidFill>
              </a:rPr>
              <a:t>Tutor </a:t>
            </a:r>
            <a:endParaRPr lang="en-GB" sz="9600" dirty="0"/>
          </a:p>
          <a:p>
            <a:r>
              <a:rPr lang="en-GB" sz="9600" dirty="0"/>
              <a:t>Lives in Cawood</a:t>
            </a:r>
          </a:p>
          <a:p>
            <a:r>
              <a:rPr lang="en-GB" sz="9600" dirty="0"/>
              <a:t>17 years Beekeeping</a:t>
            </a:r>
          </a:p>
          <a:p>
            <a:endParaRPr lang="en-GB" sz="6000" dirty="0"/>
          </a:p>
          <a:p>
            <a:r>
              <a:rPr lang="en-GB" sz="14400" dirty="0"/>
              <a:t>Technical support</a:t>
            </a:r>
          </a:p>
          <a:p>
            <a:endParaRPr lang="en-GB" sz="6000" dirty="0"/>
          </a:p>
          <a:p>
            <a:r>
              <a:rPr lang="en-GB" sz="9600" dirty="0"/>
              <a:t>Paul Vickers</a:t>
            </a:r>
          </a:p>
          <a:p>
            <a:r>
              <a:rPr lang="en-GB" sz="9600" dirty="0"/>
              <a:t>Website &amp; Apiary Manager</a:t>
            </a:r>
          </a:p>
          <a:p>
            <a:r>
              <a:rPr lang="en-GB" sz="9600" dirty="0"/>
              <a:t>Lives in Burton Salmon</a:t>
            </a:r>
          </a:p>
          <a:p>
            <a:r>
              <a:rPr lang="en-GB" sz="9600" dirty="0"/>
              <a:t>7 Years beekeeping</a:t>
            </a:r>
          </a:p>
          <a:p>
            <a:endParaRPr lang="en-GB" dirty="0"/>
          </a:p>
        </p:txBody>
      </p:sp>
      <p:sp>
        <p:nvSpPr>
          <p:cNvPr id="5" name="Footer Placeholder 1">
            <a:extLst>
              <a:ext uri="{FF2B5EF4-FFF2-40B4-BE49-F238E27FC236}">
                <a16:creationId xmlns:a16="http://schemas.microsoft.com/office/drawing/2014/main" id="{124B56D0-70CB-4A06-B956-542E560D4F67}"/>
              </a:ext>
            </a:extLst>
          </p:cNvPr>
          <p:cNvSpPr>
            <a:spLocks noGrp="1"/>
          </p:cNvSpPr>
          <p:nvPr>
            <p:ph type="ftr" sz="quarter" idx="11"/>
          </p:nvPr>
        </p:nvSpPr>
        <p:spPr/>
        <p:txBody>
          <a:bodyPr/>
          <a:lstStyle/>
          <a:p>
            <a:r>
              <a:rPr lang="en-GB" dirty="0"/>
              <a:t>©BABKA</a:t>
            </a:r>
          </a:p>
        </p:txBody>
      </p:sp>
    </p:spTree>
    <p:extLst>
      <p:ext uri="{BB962C8B-B14F-4D97-AF65-F5344CB8AC3E}">
        <p14:creationId xmlns:p14="http://schemas.microsoft.com/office/powerpoint/2010/main" val="3113272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C1EE-738C-4A1B-9350-DA5E6F514DE7}"/>
              </a:ext>
            </a:extLst>
          </p:cNvPr>
          <p:cNvSpPr>
            <a:spLocks noGrp="1"/>
          </p:cNvSpPr>
          <p:nvPr>
            <p:ph type="title"/>
          </p:nvPr>
        </p:nvSpPr>
        <p:spPr>
          <a:xfrm>
            <a:off x="1981200" y="304284"/>
            <a:ext cx="8730343" cy="1143000"/>
          </a:xfrm>
        </p:spPr>
        <p:txBody>
          <a:bodyPr/>
          <a:lstStyle/>
          <a:p>
            <a:r>
              <a:rPr lang="en-GB" dirty="0"/>
              <a:t>What are honey bees?</a:t>
            </a:r>
          </a:p>
        </p:txBody>
      </p:sp>
      <p:sp>
        <p:nvSpPr>
          <p:cNvPr id="3" name="Content Placeholder 2">
            <a:extLst>
              <a:ext uri="{FF2B5EF4-FFF2-40B4-BE49-F238E27FC236}">
                <a16:creationId xmlns:a16="http://schemas.microsoft.com/office/drawing/2014/main" id="{9E5EA403-CB30-45F8-A5A0-3D5E015F4534}"/>
              </a:ext>
            </a:extLst>
          </p:cNvPr>
          <p:cNvSpPr>
            <a:spLocks noGrp="1"/>
          </p:cNvSpPr>
          <p:nvPr>
            <p:ph idx="1"/>
          </p:nvPr>
        </p:nvSpPr>
        <p:spPr>
          <a:xfrm>
            <a:off x="1981200" y="1341931"/>
            <a:ext cx="8229600" cy="1270335"/>
          </a:xfrm>
        </p:spPr>
        <p:txBody>
          <a:bodyPr/>
          <a:lstStyle/>
          <a:p>
            <a:r>
              <a:rPr lang="en-GB" dirty="0"/>
              <a:t>Hymenoptera</a:t>
            </a:r>
          </a:p>
          <a:p>
            <a:pPr lvl="1"/>
            <a:r>
              <a:rPr lang="en-GB" dirty="0"/>
              <a:t>Includes bees, wasps and ants</a:t>
            </a:r>
          </a:p>
          <a:p>
            <a:pPr lvl="1"/>
            <a:endParaRPr lang="en-GB" dirty="0"/>
          </a:p>
        </p:txBody>
      </p:sp>
      <p:sp>
        <p:nvSpPr>
          <p:cNvPr id="6" name="Footer Placeholder 1">
            <a:extLst>
              <a:ext uri="{FF2B5EF4-FFF2-40B4-BE49-F238E27FC236}">
                <a16:creationId xmlns:a16="http://schemas.microsoft.com/office/drawing/2014/main" id="{327B5C4C-A538-4C02-9A88-42A7A4A71A21}"/>
              </a:ext>
            </a:extLst>
          </p:cNvPr>
          <p:cNvSpPr>
            <a:spLocks noGrp="1"/>
          </p:cNvSpPr>
          <p:nvPr>
            <p:ph type="ftr" sz="quarter" idx="11"/>
          </p:nvPr>
        </p:nvSpPr>
        <p:spPr/>
        <p:txBody>
          <a:bodyPr/>
          <a:lstStyle/>
          <a:p>
            <a:r>
              <a:rPr lang="en-GB" dirty="0"/>
              <a:t>©BABKA</a:t>
            </a:r>
          </a:p>
        </p:txBody>
      </p:sp>
      <p:pic>
        <p:nvPicPr>
          <p:cNvPr id="44" name="Picture 43">
            <a:extLst>
              <a:ext uri="{FF2B5EF4-FFF2-40B4-BE49-F238E27FC236}">
                <a16:creationId xmlns:a16="http://schemas.microsoft.com/office/drawing/2014/main" id="{40B3DA01-13A0-4618-9DBF-BB60E5F962E2}"/>
              </a:ext>
            </a:extLst>
          </p:cNvPr>
          <p:cNvPicPr>
            <a:picLocks noChangeAspect="1"/>
          </p:cNvPicPr>
          <p:nvPr/>
        </p:nvPicPr>
        <p:blipFill>
          <a:blip r:embed="rId3"/>
          <a:stretch>
            <a:fillRect/>
          </a:stretch>
        </p:blipFill>
        <p:spPr>
          <a:xfrm>
            <a:off x="2706301" y="2577338"/>
            <a:ext cx="7184831" cy="3852912"/>
          </a:xfrm>
          <a:prstGeom prst="rect">
            <a:avLst/>
          </a:prstGeom>
        </p:spPr>
      </p:pic>
    </p:spTree>
    <p:extLst>
      <p:ext uri="{BB962C8B-B14F-4D97-AF65-F5344CB8AC3E}">
        <p14:creationId xmlns:p14="http://schemas.microsoft.com/office/powerpoint/2010/main" val="2390297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696493" y="313564"/>
            <a:ext cx="8730343" cy="1143000"/>
          </a:xfrm>
        </p:spPr>
        <p:txBody>
          <a:bodyPr>
            <a:noAutofit/>
          </a:bodyPr>
          <a:lstStyle/>
          <a:p>
            <a:pPr algn="ctr">
              <a:defRPr/>
            </a:pPr>
            <a:r>
              <a:rPr lang="en-GB" dirty="0"/>
              <a:t>Bees, Wasps and Hornets</a:t>
            </a:r>
          </a:p>
        </p:txBody>
      </p:sp>
      <p:sp>
        <p:nvSpPr>
          <p:cNvPr id="18" name="Footer Placeholder 1">
            <a:extLst>
              <a:ext uri="{FF2B5EF4-FFF2-40B4-BE49-F238E27FC236}">
                <a16:creationId xmlns:a16="http://schemas.microsoft.com/office/drawing/2014/main" id="{2D4C0689-CAC9-4317-82AC-5C42019657B0}"/>
              </a:ext>
            </a:extLst>
          </p:cNvPr>
          <p:cNvSpPr>
            <a:spLocks noGrp="1"/>
          </p:cNvSpPr>
          <p:nvPr>
            <p:ph type="ftr" sz="quarter" idx="11"/>
          </p:nvPr>
        </p:nvSpPr>
        <p:spPr/>
        <p:txBody>
          <a:bodyPr/>
          <a:lstStyle/>
          <a:p>
            <a:r>
              <a:rPr lang="en-GB" dirty="0"/>
              <a:t>©BABKA</a:t>
            </a:r>
          </a:p>
        </p:txBody>
      </p:sp>
      <p:sp>
        <p:nvSpPr>
          <p:cNvPr id="7171" name="Rectangle 5"/>
          <p:cNvSpPr>
            <a:spLocks noChangeArrowheads="1"/>
          </p:cNvSpPr>
          <p:nvPr/>
        </p:nvSpPr>
        <p:spPr bwMode="auto">
          <a:xfrm>
            <a:off x="4902994" y="2178844"/>
            <a:ext cx="6858000" cy="300082"/>
          </a:xfrm>
          <a:prstGeom prst="rect">
            <a:avLst/>
          </a:prstGeom>
          <a:noFill/>
          <a:ln w="9525">
            <a:noFill/>
            <a:miter lim="800000"/>
            <a:headEnd/>
            <a:tailEnd/>
          </a:ln>
        </p:spPr>
        <p:txBody>
          <a:bodyPr>
            <a:spAutoFit/>
          </a:bodyPr>
          <a:lstStyle/>
          <a:p>
            <a:endParaRPr lang="en-US" sz="1350"/>
          </a:p>
        </p:txBody>
      </p:sp>
      <p:sp>
        <p:nvSpPr>
          <p:cNvPr id="7175" name="Rectangle 9"/>
          <p:cNvSpPr>
            <a:spLocks noChangeArrowheads="1"/>
          </p:cNvSpPr>
          <p:nvPr/>
        </p:nvSpPr>
        <p:spPr bwMode="auto">
          <a:xfrm>
            <a:off x="4467225" y="2096691"/>
            <a:ext cx="6858000" cy="300082"/>
          </a:xfrm>
          <a:prstGeom prst="rect">
            <a:avLst/>
          </a:prstGeom>
          <a:noFill/>
          <a:ln w="9525">
            <a:noFill/>
            <a:miter lim="800000"/>
            <a:headEnd/>
            <a:tailEnd/>
          </a:ln>
        </p:spPr>
        <p:txBody>
          <a:bodyPr>
            <a:spAutoFit/>
          </a:bodyPr>
          <a:lstStyle/>
          <a:p>
            <a:endParaRPr lang="en-US" sz="1350"/>
          </a:p>
        </p:txBody>
      </p:sp>
      <p:grpSp>
        <p:nvGrpSpPr>
          <p:cNvPr id="8" name="Group 7">
            <a:extLst>
              <a:ext uri="{FF2B5EF4-FFF2-40B4-BE49-F238E27FC236}">
                <a16:creationId xmlns:a16="http://schemas.microsoft.com/office/drawing/2014/main" id="{3E473916-D4B3-47B4-933E-6EB320DBD0B8}"/>
              </a:ext>
            </a:extLst>
          </p:cNvPr>
          <p:cNvGrpSpPr/>
          <p:nvPr/>
        </p:nvGrpSpPr>
        <p:grpSpPr>
          <a:xfrm>
            <a:off x="1328441" y="1674936"/>
            <a:ext cx="2045494" cy="2650957"/>
            <a:chOff x="1297276" y="1865429"/>
            <a:chExt cx="2045494" cy="2650957"/>
          </a:xfrm>
        </p:grpSpPr>
        <p:pic>
          <p:nvPicPr>
            <p:cNvPr id="7172" name="Picture 4"/>
            <p:cNvPicPr>
              <a:picLocks noChangeAspect="1" noChangeArrowheads="1"/>
            </p:cNvPicPr>
            <p:nvPr/>
          </p:nvPicPr>
          <p:blipFill>
            <a:blip r:embed="rId3" cstate="print"/>
            <a:srcRect/>
            <a:stretch>
              <a:fillRect/>
            </a:stretch>
          </p:blipFill>
          <p:spPr bwMode="auto">
            <a:xfrm>
              <a:off x="1297276" y="1865429"/>
              <a:ext cx="2045494" cy="2143126"/>
            </a:xfrm>
            <a:prstGeom prst="rect">
              <a:avLst/>
            </a:prstGeom>
            <a:noFill/>
            <a:ln w="3175">
              <a:solidFill>
                <a:schemeClr val="tx1"/>
              </a:solidFill>
              <a:miter lim="800000"/>
              <a:headEnd/>
              <a:tailEnd/>
            </a:ln>
          </p:spPr>
        </p:pic>
        <p:sp>
          <p:nvSpPr>
            <p:cNvPr id="7177" name="Text Box 10"/>
            <p:cNvSpPr txBox="1">
              <a:spLocks noChangeArrowheads="1"/>
            </p:cNvSpPr>
            <p:nvPr/>
          </p:nvSpPr>
          <p:spPr bwMode="auto">
            <a:xfrm>
              <a:off x="1395808" y="4008555"/>
              <a:ext cx="1325427" cy="507831"/>
            </a:xfrm>
            <a:prstGeom prst="rect">
              <a:avLst/>
            </a:prstGeom>
            <a:noFill/>
            <a:ln w="9525">
              <a:noFill/>
              <a:miter lim="800000"/>
              <a:headEnd/>
              <a:tailEnd/>
            </a:ln>
          </p:spPr>
          <p:txBody>
            <a:bodyPr wrap="none">
              <a:spAutoFit/>
            </a:bodyPr>
            <a:lstStyle/>
            <a:p>
              <a:pPr algn="ctr">
                <a:lnSpc>
                  <a:spcPct val="90000"/>
                </a:lnSpc>
                <a:spcBef>
                  <a:spcPct val="20000"/>
                </a:spcBef>
                <a:buClr>
                  <a:srgbClr val="FF0000"/>
                </a:buClr>
              </a:pPr>
              <a:r>
                <a:rPr lang="en-GB" sz="1350" dirty="0"/>
                <a:t>Wasp</a:t>
              </a:r>
            </a:p>
            <a:p>
              <a:pPr algn="ctr">
                <a:lnSpc>
                  <a:spcPct val="90000"/>
                </a:lnSpc>
                <a:spcBef>
                  <a:spcPct val="20000"/>
                </a:spcBef>
                <a:buClr>
                  <a:srgbClr val="FF0000"/>
                </a:buClr>
              </a:pPr>
              <a:r>
                <a:rPr lang="en-GB" sz="1350" i="1" dirty="0" err="1"/>
                <a:t>Vespula</a:t>
              </a:r>
              <a:r>
                <a:rPr lang="en-GB" sz="1350" i="1" dirty="0"/>
                <a:t> vulgaris</a:t>
              </a:r>
            </a:p>
          </p:txBody>
        </p:sp>
      </p:grpSp>
      <p:grpSp>
        <p:nvGrpSpPr>
          <p:cNvPr id="5" name="Group 4">
            <a:extLst>
              <a:ext uri="{FF2B5EF4-FFF2-40B4-BE49-F238E27FC236}">
                <a16:creationId xmlns:a16="http://schemas.microsoft.com/office/drawing/2014/main" id="{DA2C970C-1799-4605-A039-373C9B883E53}"/>
              </a:ext>
            </a:extLst>
          </p:cNvPr>
          <p:cNvGrpSpPr/>
          <p:nvPr/>
        </p:nvGrpSpPr>
        <p:grpSpPr>
          <a:xfrm>
            <a:off x="4420196" y="1631781"/>
            <a:ext cx="3916147" cy="2102644"/>
            <a:chOff x="3861594" y="882650"/>
            <a:chExt cx="5221529" cy="2803525"/>
          </a:xfrm>
        </p:grpSpPr>
        <p:pic>
          <p:nvPicPr>
            <p:cNvPr id="7176" name="Picture 8"/>
            <p:cNvPicPr>
              <a:picLocks noChangeAspect="1" noChangeArrowheads="1"/>
            </p:cNvPicPr>
            <p:nvPr/>
          </p:nvPicPr>
          <p:blipFill>
            <a:blip r:embed="rId4" cstate="print"/>
            <a:srcRect/>
            <a:stretch>
              <a:fillRect/>
            </a:stretch>
          </p:blipFill>
          <p:spPr bwMode="auto">
            <a:xfrm>
              <a:off x="3861594" y="882650"/>
              <a:ext cx="3427412" cy="2803525"/>
            </a:xfrm>
            <a:prstGeom prst="rect">
              <a:avLst/>
            </a:prstGeom>
            <a:noFill/>
            <a:ln w="3175">
              <a:solidFill>
                <a:schemeClr val="tx1"/>
              </a:solidFill>
              <a:miter lim="800000"/>
              <a:headEnd/>
              <a:tailEnd/>
            </a:ln>
          </p:spPr>
        </p:pic>
        <p:sp>
          <p:nvSpPr>
            <p:cNvPr id="7178" name="Text Box 11"/>
            <p:cNvSpPr txBox="1">
              <a:spLocks noChangeArrowheads="1"/>
            </p:cNvSpPr>
            <p:nvPr/>
          </p:nvSpPr>
          <p:spPr bwMode="auto">
            <a:xfrm>
              <a:off x="7560227" y="1270143"/>
              <a:ext cx="1522896" cy="677108"/>
            </a:xfrm>
            <a:prstGeom prst="rect">
              <a:avLst/>
            </a:prstGeom>
            <a:noFill/>
            <a:ln w="9525">
              <a:noFill/>
              <a:miter lim="800000"/>
              <a:headEnd/>
              <a:tailEnd/>
            </a:ln>
          </p:spPr>
          <p:txBody>
            <a:bodyPr wrap="none">
              <a:spAutoFit/>
            </a:bodyPr>
            <a:lstStyle/>
            <a:p>
              <a:pPr algn="ctr">
                <a:lnSpc>
                  <a:spcPct val="90000"/>
                </a:lnSpc>
                <a:spcBef>
                  <a:spcPct val="20000"/>
                </a:spcBef>
                <a:buClr>
                  <a:srgbClr val="FF0000"/>
                </a:buClr>
              </a:pPr>
              <a:r>
                <a:rPr lang="en-GB" sz="1350" dirty="0"/>
                <a:t>Honey bee</a:t>
              </a:r>
            </a:p>
            <a:p>
              <a:pPr algn="ctr">
                <a:lnSpc>
                  <a:spcPct val="90000"/>
                </a:lnSpc>
                <a:spcBef>
                  <a:spcPct val="20000"/>
                </a:spcBef>
                <a:buClr>
                  <a:srgbClr val="FF0000"/>
                </a:buClr>
              </a:pPr>
              <a:r>
                <a:rPr lang="en-GB" sz="1350" i="1" dirty="0" err="1"/>
                <a:t>Apis</a:t>
              </a:r>
              <a:r>
                <a:rPr lang="en-GB" sz="1350" i="1" dirty="0"/>
                <a:t> mellifera</a:t>
              </a:r>
            </a:p>
          </p:txBody>
        </p:sp>
      </p:grpSp>
      <p:grpSp>
        <p:nvGrpSpPr>
          <p:cNvPr id="3" name="Group 2">
            <a:extLst>
              <a:ext uri="{FF2B5EF4-FFF2-40B4-BE49-F238E27FC236}">
                <a16:creationId xmlns:a16="http://schemas.microsoft.com/office/drawing/2014/main" id="{C3C464ED-B98A-4963-86EF-0A23DB8775F6}"/>
              </a:ext>
            </a:extLst>
          </p:cNvPr>
          <p:cNvGrpSpPr/>
          <p:nvPr/>
        </p:nvGrpSpPr>
        <p:grpSpPr>
          <a:xfrm>
            <a:off x="8728472" y="1631781"/>
            <a:ext cx="2814638" cy="2503938"/>
            <a:chOff x="7638253" y="2616803"/>
            <a:chExt cx="3752849" cy="3338582"/>
          </a:xfrm>
        </p:grpSpPr>
        <p:pic>
          <p:nvPicPr>
            <p:cNvPr id="7174" name="Picture 6"/>
            <p:cNvPicPr>
              <a:picLocks noChangeAspect="1" noChangeArrowheads="1"/>
            </p:cNvPicPr>
            <p:nvPr/>
          </p:nvPicPr>
          <p:blipFill>
            <a:blip r:embed="rId5" cstate="print"/>
            <a:srcRect/>
            <a:stretch>
              <a:fillRect/>
            </a:stretch>
          </p:blipFill>
          <p:spPr bwMode="auto">
            <a:xfrm>
              <a:off x="7638253" y="2616803"/>
              <a:ext cx="3752849" cy="2390775"/>
            </a:xfrm>
            <a:prstGeom prst="rect">
              <a:avLst/>
            </a:prstGeom>
            <a:noFill/>
            <a:ln w="3175">
              <a:solidFill>
                <a:schemeClr val="tx1"/>
              </a:solidFill>
              <a:miter lim="800000"/>
              <a:headEnd/>
              <a:tailEnd/>
            </a:ln>
          </p:spPr>
        </p:pic>
        <p:sp>
          <p:nvSpPr>
            <p:cNvPr id="7179" name="Text Box 12"/>
            <p:cNvSpPr txBox="1">
              <a:spLocks noChangeArrowheads="1"/>
            </p:cNvSpPr>
            <p:nvPr/>
          </p:nvSpPr>
          <p:spPr bwMode="auto">
            <a:xfrm>
              <a:off x="8568007" y="5278277"/>
              <a:ext cx="1893340" cy="677108"/>
            </a:xfrm>
            <a:prstGeom prst="rect">
              <a:avLst/>
            </a:prstGeom>
            <a:noFill/>
            <a:ln w="9525">
              <a:noFill/>
              <a:miter lim="800000"/>
              <a:headEnd/>
              <a:tailEnd/>
            </a:ln>
          </p:spPr>
          <p:txBody>
            <a:bodyPr wrap="none">
              <a:spAutoFit/>
            </a:bodyPr>
            <a:lstStyle/>
            <a:p>
              <a:pPr algn="ctr">
                <a:lnSpc>
                  <a:spcPct val="90000"/>
                </a:lnSpc>
                <a:spcBef>
                  <a:spcPct val="20000"/>
                </a:spcBef>
                <a:buClr>
                  <a:srgbClr val="FF0000"/>
                </a:buClr>
              </a:pPr>
              <a:r>
                <a:rPr lang="en-GB" sz="1350" dirty="0"/>
                <a:t>Bumble bee</a:t>
              </a:r>
            </a:p>
            <a:p>
              <a:pPr algn="ctr">
                <a:lnSpc>
                  <a:spcPct val="90000"/>
                </a:lnSpc>
                <a:spcBef>
                  <a:spcPct val="20000"/>
                </a:spcBef>
                <a:buClr>
                  <a:srgbClr val="FF0000"/>
                </a:buClr>
              </a:pPr>
              <a:r>
                <a:rPr lang="en-GB" sz="1350" i="1" dirty="0" err="1"/>
                <a:t>Bombus</a:t>
              </a:r>
              <a:r>
                <a:rPr lang="en-GB" sz="1350" i="1" dirty="0"/>
                <a:t> </a:t>
              </a:r>
              <a:r>
                <a:rPr lang="en-GB" sz="1350" i="1" dirty="0" err="1"/>
                <a:t>terrestris</a:t>
              </a:r>
              <a:endParaRPr lang="en-GB" sz="1350" i="1" dirty="0"/>
            </a:p>
          </p:txBody>
        </p:sp>
      </p:grpSp>
      <p:grpSp>
        <p:nvGrpSpPr>
          <p:cNvPr id="2" name="Group 1">
            <a:extLst>
              <a:ext uri="{FF2B5EF4-FFF2-40B4-BE49-F238E27FC236}">
                <a16:creationId xmlns:a16="http://schemas.microsoft.com/office/drawing/2014/main" id="{EA0D378C-3643-4527-9C15-FE5E44B14D8A}"/>
              </a:ext>
            </a:extLst>
          </p:cNvPr>
          <p:cNvGrpSpPr/>
          <p:nvPr/>
        </p:nvGrpSpPr>
        <p:grpSpPr>
          <a:xfrm>
            <a:off x="1215037" y="4325893"/>
            <a:ext cx="5176843" cy="2186763"/>
            <a:chOff x="2860675" y="2972596"/>
            <a:chExt cx="8924737" cy="3835295"/>
          </a:xfrm>
        </p:grpSpPr>
        <p:pic>
          <p:nvPicPr>
            <p:cNvPr id="14" name="Picture 13" descr="hornet2.JPG"/>
            <p:cNvPicPr>
              <a:picLocks noChangeAspect="1"/>
            </p:cNvPicPr>
            <p:nvPr/>
          </p:nvPicPr>
          <p:blipFill>
            <a:blip r:embed="rId6" cstate="print"/>
            <a:srcRect/>
            <a:stretch>
              <a:fillRect/>
            </a:stretch>
          </p:blipFill>
          <p:spPr bwMode="auto">
            <a:xfrm>
              <a:off x="2860675" y="2972596"/>
              <a:ext cx="6357938" cy="3687762"/>
            </a:xfrm>
            <a:prstGeom prst="rect">
              <a:avLst/>
            </a:prstGeom>
            <a:noFill/>
            <a:ln w="9525">
              <a:solidFill>
                <a:schemeClr val="accent1"/>
              </a:solidFill>
              <a:miter lim="800000"/>
              <a:headEnd/>
              <a:tailEnd/>
            </a:ln>
          </p:spPr>
        </p:pic>
        <p:sp>
          <p:nvSpPr>
            <p:cNvPr id="15" name="TextBox 14"/>
            <p:cNvSpPr txBox="1">
              <a:spLocks noChangeArrowheads="1"/>
            </p:cNvSpPr>
            <p:nvPr/>
          </p:nvSpPr>
          <p:spPr bwMode="auto">
            <a:xfrm>
              <a:off x="8805677" y="5917222"/>
              <a:ext cx="2979735" cy="890669"/>
            </a:xfrm>
            <a:prstGeom prst="rect">
              <a:avLst/>
            </a:prstGeom>
            <a:noFill/>
            <a:ln w="9525">
              <a:noFill/>
              <a:miter lim="800000"/>
              <a:headEnd/>
              <a:tailEnd/>
            </a:ln>
          </p:spPr>
          <p:txBody>
            <a:bodyPr wrap="square">
              <a:spAutoFit/>
            </a:bodyPr>
            <a:lstStyle/>
            <a:p>
              <a:pPr algn="ctr"/>
              <a:r>
                <a:rPr lang="en-GB" sz="1350" dirty="0"/>
                <a:t>European Hornet</a:t>
              </a:r>
            </a:p>
            <a:p>
              <a:pPr algn="ctr"/>
              <a:r>
                <a:rPr lang="en-GB" sz="1350" i="1" dirty="0"/>
                <a:t>Vespa </a:t>
              </a:r>
              <a:r>
                <a:rPr lang="en-GB" sz="1350" i="1" dirty="0" err="1"/>
                <a:t>crabro</a:t>
              </a:r>
              <a:endParaRPr lang="en-GB" sz="1350" i="1" dirty="0"/>
            </a:p>
          </p:txBody>
        </p:sp>
      </p:grpSp>
      <p:grpSp>
        <p:nvGrpSpPr>
          <p:cNvPr id="4" name="Group 3">
            <a:extLst>
              <a:ext uri="{FF2B5EF4-FFF2-40B4-BE49-F238E27FC236}">
                <a16:creationId xmlns:a16="http://schemas.microsoft.com/office/drawing/2014/main" id="{4CF09087-EF76-4FC0-93B2-D47905316E10}"/>
              </a:ext>
            </a:extLst>
          </p:cNvPr>
          <p:cNvGrpSpPr/>
          <p:nvPr/>
        </p:nvGrpSpPr>
        <p:grpSpPr>
          <a:xfrm>
            <a:off x="6664071" y="4493653"/>
            <a:ext cx="4243158" cy="1835236"/>
            <a:chOff x="6429311" y="4325893"/>
            <a:chExt cx="4243158" cy="1835236"/>
          </a:xfrm>
        </p:grpSpPr>
        <p:pic>
          <p:nvPicPr>
            <p:cNvPr id="7" name="Picture 6">
              <a:extLst>
                <a:ext uri="{FF2B5EF4-FFF2-40B4-BE49-F238E27FC236}">
                  <a16:creationId xmlns:a16="http://schemas.microsoft.com/office/drawing/2014/main" id="{2CBB1B8C-DFBD-4890-B507-65BCA13D5F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29311" y="4325893"/>
              <a:ext cx="2482081" cy="1835236"/>
            </a:xfrm>
            <a:prstGeom prst="rect">
              <a:avLst/>
            </a:prstGeom>
          </p:spPr>
        </p:pic>
        <p:sp>
          <p:nvSpPr>
            <p:cNvPr id="21" name="Text Box 10">
              <a:extLst>
                <a:ext uri="{FF2B5EF4-FFF2-40B4-BE49-F238E27FC236}">
                  <a16:creationId xmlns:a16="http://schemas.microsoft.com/office/drawing/2014/main" id="{C7AB3D52-6F2B-4EF6-B848-B16C0CA26953}"/>
                </a:ext>
              </a:extLst>
            </p:cNvPr>
            <p:cNvSpPr txBox="1">
              <a:spLocks noChangeArrowheads="1"/>
            </p:cNvSpPr>
            <p:nvPr/>
          </p:nvSpPr>
          <p:spPr bwMode="auto">
            <a:xfrm>
              <a:off x="9322676" y="5574685"/>
              <a:ext cx="1349793" cy="516295"/>
            </a:xfrm>
            <a:prstGeom prst="rect">
              <a:avLst/>
            </a:prstGeom>
            <a:noFill/>
            <a:ln w="9525">
              <a:noFill/>
              <a:miter lim="800000"/>
              <a:headEnd/>
              <a:tailEnd/>
            </a:ln>
          </p:spPr>
          <p:txBody>
            <a:bodyPr wrap="none">
              <a:spAutoFit/>
            </a:bodyPr>
            <a:lstStyle/>
            <a:p>
              <a:pPr algn="ctr">
                <a:lnSpc>
                  <a:spcPct val="90000"/>
                </a:lnSpc>
                <a:spcBef>
                  <a:spcPct val="20000"/>
                </a:spcBef>
                <a:buClr>
                  <a:srgbClr val="FF0000"/>
                </a:buClr>
              </a:pPr>
              <a:r>
                <a:rPr lang="en-GB" sz="1350" dirty="0"/>
                <a:t>Asian Hornet</a:t>
              </a:r>
            </a:p>
            <a:p>
              <a:pPr algn="ctr">
                <a:lnSpc>
                  <a:spcPct val="90000"/>
                </a:lnSpc>
                <a:spcBef>
                  <a:spcPct val="20000"/>
                </a:spcBef>
                <a:buClr>
                  <a:srgbClr val="FF0000"/>
                </a:buClr>
              </a:pPr>
              <a:r>
                <a:rPr lang="en-GB" sz="1400" b="0" i="0" dirty="0">
                  <a:solidFill>
                    <a:srgbClr val="202124"/>
                  </a:solidFill>
                  <a:effectLst/>
                  <a:latin typeface="arial" panose="020B0604020202020204" pitchFamily="34" charset="0"/>
                </a:rPr>
                <a:t>Vespa </a:t>
              </a:r>
              <a:r>
                <a:rPr lang="en-GB" sz="1400" dirty="0" err="1">
                  <a:solidFill>
                    <a:srgbClr val="202124"/>
                  </a:solidFill>
                  <a:latin typeface="arial" panose="020B0604020202020204" pitchFamily="34" charset="0"/>
                </a:rPr>
                <a:t>v</a:t>
              </a:r>
              <a:r>
                <a:rPr lang="en-GB" sz="1400" b="0" i="0" dirty="0" err="1">
                  <a:solidFill>
                    <a:srgbClr val="202124"/>
                  </a:solidFill>
                  <a:effectLst/>
                  <a:latin typeface="arial" panose="020B0604020202020204" pitchFamily="34" charset="0"/>
                </a:rPr>
                <a:t>elutina</a:t>
              </a:r>
              <a:endParaRPr lang="en-GB" sz="1350" dirty="0"/>
            </a:p>
          </p:txBody>
        </p:sp>
      </p:grpSp>
    </p:spTree>
    <p:extLst>
      <p:ext uri="{BB962C8B-B14F-4D97-AF65-F5344CB8AC3E}">
        <p14:creationId xmlns:p14="http://schemas.microsoft.com/office/powerpoint/2010/main" val="1234459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6704</TotalTime>
  <Words>2277</Words>
  <Application>Microsoft Office PowerPoint</Application>
  <PresentationFormat>Widescreen</PresentationFormat>
  <Paragraphs>492</Paragraphs>
  <Slides>53</Slides>
  <Notes>29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Arial</vt:lpstr>
      <vt:lpstr>Calibri</vt:lpstr>
      <vt:lpstr>Times New Roman</vt:lpstr>
      <vt:lpstr>Wingdings</vt:lpstr>
      <vt:lpstr>Wingdings 2</vt:lpstr>
      <vt:lpstr>Office Theme</vt:lpstr>
      <vt:lpstr>Photo Editor Photo</vt:lpstr>
      <vt:lpstr>Introduction to  Beekeeping  session one :- introduction</vt:lpstr>
      <vt:lpstr>House Keeping</vt:lpstr>
      <vt:lpstr>Barkston Ash  Beekeepers Association</vt:lpstr>
      <vt:lpstr>Beekeeping support</vt:lpstr>
      <vt:lpstr>Barkston Ash  Beekeepers Association</vt:lpstr>
      <vt:lpstr>Introductions to BABKA Committee</vt:lpstr>
      <vt:lpstr>Your Tutor for this course</vt:lpstr>
      <vt:lpstr>What are honey bees?</vt:lpstr>
      <vt:lpstr>Bees, Wasps and Hornets</vt:lpstr>
      <vt:lpstr>Wasp nests</vt:lpstr>
      <vt:lpstr> </vt:lpstr>
      <vt:lpstr>Annual cycle Bumble bees &amp; Wasps</vt:lpstr>
      <vt:lpstr>Annual cycle honey bee colony</vt:lpstr>
      <vt:lpstr>Origins of honey bees</vt:lpstr>
      <vt:lpstr>Anatomy of the Bee</vt:lpstr>
      <vt:lpstr>Bee Dances: Where's the food</vt:lpstr>
      <vt:lpstr>Why do we need bees?</vt:lpstr>
      <vt:lpstr>Plants pollinated by honey bees</vt:lpstr>
      <vt:lpstr>Importance of Beekeeping</vt:lpstr>
      <vt:lpstr>Environmental impact of no bees</vt:lpstr>
      <vt:lpstr>Equipment and clothing</vt:lpstr>
      <vt:lpstr>Equipment and clothing</vt:lpstr>
      <vt:lpstr>Hive tools and other equipment</vt:lpstr>
      <vt:lpstr>Time for a cup of tea</vt:lpstr>
      <vt:lpstr>The Honey Bee Colony</vt:lpstr>
      <vt:lpstr>Superorganism</vt:lpstr>
      <vt:lpstr>Queens, workers and drones</vt:lpstr>
      <vt:lpstr>Two Castes &amp; Two Sexes of Honeybee</vt:lpstr>
      <vt:lpstr>Honey bee castes and sexes</vt:lpstr>
      <vt:lpstr>Number of bees in a colony</vt:lpstr>
      <vt:lpstr>Quiz How much do you remember From what I have told you</vt:lpstr>
      <vt:lpstr>1</vt:lpstr>
      <vt:lpstr>2</vt:lpstr>
      <vt:lpstr>3</vt:lpstr>
      <vt:lpstr>4</vt:lpstr>
      <vt:lpstr>5</vt:lpstr>
      <vt:lpstr>6</vt:lpstr>
      <vt:lpstr>7</vt:lpstr>
      <vt:lpstr>8</vt:lpstr>
      <vt:lpstr>9</vt:lpstr>
      <vt:lpstr>10</vt:lpstr>
      <vt:lpstr>Answers</vt:lpstr>
      <vt:lpstr>1</vt:lpstr>
      <vt:lpstr>2</vt:lpstr>
      <vt:lpstr>3</vt:lpstr>
      <vt:lpstr>4</vt:lpstr>
      <vt:lpstr>5</vt:lpstr>
      <vt:lpstr>6</vt:lpstr>
      <vt:lpstr>7</vt:lpstr>
      <vt:lpstr>8</vt:lpstr>
      <vt:lpstr>9</vt:lpstr>
      <vt:lpstr>10</vt:lpstr>
      <vt:lpstr>Next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dc:title>
  <dc:creator>Shirley Bond</dc:creator>
  <cp:lastModifiedBy>Old Buzzy Bee Home</cp:lastModifiedBy>
  <cp:revision>108</cp:revision>
  <cp:lastPrinted>2019-01-11T11:49:35Z</cp:lastPrinted>
  <dcterms:created xsi:type="dcterms:W3CDTF">2018-01-22T13:55:23Z</dcterms:created>
  <dcterms:modified xsi:type="dcterms:W3CDTF">2024-02-26T15:00:27Z</dcterms:modified>
</cp:coreProperties>
</file>